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74"/>
  </p:notesMasterIdLst>
  <p:sldIdLst>
    <p:sldId id="256" r:id="rId2"/>
    <p:sldId id="257" r:id="rId3"/>
    <p:sldId id="303" r:id="rId4"/>
    <p:sldId id="306" r:id="rId5"/>
    <p:sldId id="314" r:id="rId6"/>
    <p:sldId id="315" r:id="rId7"/>
    <p:sldId id="319" r:id="rId8"/>
    <p:sldId id="317" r:id="rId9"/>
    <p:sldId id="316" r:id="rId10"/>
    <p:sldId id="323" r:id="rId11"/>
    <p:sldId id="321" r:id="rId12"/>
    <p:sldId id="374" r:id="rId13"/>
    <p:sldId id="373" r:id="rId14"/>
    <p:sldId id="322" r:id="rId15"/>
    <p:sldId id="324" r:id="rId16"/>
    <p:sldId id="375" r:id="rId17"/>
    <p:sldId id="325" r:id="rId18"/>
    <p:sldId id="326" r:id="rId19"/>
    <p:sldId id="327" r:id="rId20"/>
    <p:sldId id="328" r:id="rId21"/>
    <p:sldId id="318" r:id="rId22"/>
    <p:sldId id="304" r:id="rId23"/>
    <p:sldId id="308" r:id="rId24"/>
    <p:sldId id="307" r:id="rId25"/>
    <p:sldId id="309" r:id="rId26"/>
    <p:sldId id="310" r:id="rId27"/>
    <p:sldId id="311" r:id="rId28"/>
    <p:sldId id="312" r:id="rId29"/>
    <p:sldId id="313" r:id="rId30"/>
    <p:sldId id="329" r:id="rId31"/>
    <p:sldId id="352" r:id="rId32"/>
    <p:sldId id="305" r:id="rId33"/>
    <p:sldId id="344" r:id="rId34"/>
    <p:sldId id="330" r:id="rId35"/>
    <p:sldId id="331" r:id="rId36"/>
    <p:sldId id="332" r:id="rId37"/>
    <p:sldId id="334" r:id="rId38"/>
    <p:sldId id="335" r:id="rId39"/>
    <p:sldId id="336" r:id="rId40"/>
    <p:sldId id="337" r:id="rId41"/>
    <p:sldId id="345" r:id="rId42"/>
    <p:sldId id="354" r:id="rId43"/>
    <p:sldId id="355" r:id="rId44"/>
    <p:sldId id="356" r:id="rId45"/>
    <p:sldId id="358" r:id="rId46"/>
    <p:sldId id="357" r:id="rId47"/>
    <p:sldId id="359" r:id="rId48"/>
    <p:sldId id="360" r:id="rId49"/>
    <p:sldId id="361" r:id="rId50"/>
    <p:sldId id="362" r:id="rId51"/>
    <p:sldId id="363" r:id="rId52"/>
    <p:sldId id="338" r:id="rId53"/>
    <p:sldId id="339" r:id="rId54"/>
    <p:sldId id="351" r:id="rId55"/>
    <p:sldId id="340" r:id="rId56"/>
    <p:sldId id="341" r:id="rId57"/>
    <p:sldId id="364" r:id="rId58"/>
    <p:sldId id="372" r:id="rId59"/>
    <p:sldId id="346" r:id="rId60"/>
    <p:sldId id="365" r:id="rId61"/>
    <p:sldId id="347" r:id="rId62"/>
    <p:sldId id="366" r:id="rId63"/>
    <p:sldId id="348" r:id="rId64"/>
    <p:sldId id="367" r:id="rId65"/>
    <p:sldId id="349" r:id="rId66"/>
    <p:sldId id="369" r:id="rId67"/>
    <p:sldId id="368" r:id="rId68"/>
    <p:sldId id="353" r:id="rId69"/>
    <p:sldId id="350" r:id="rId70"/>
    <p:sldId id="370" r:id="rId71"/>
    <p:sldId id="371" r:id="rId72"/>
    <p:sldId id="301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527C6DAD-B983-8E4B-B112-2961C46DA862}">
          <p14:sldIdLst>
            <p14:sldId id="256"/>
            <p14:sldId id="257"/>
          </p14:sldIdLst>
        </p14:section>
        <p14:section name="channel" id="{148FA8C7-D0F7-D049-81A9-6EB3443E076F}">
          <p14:sldIdLst>
            <p14:sldId id="303"/>
            <p14:sldId id="306"/>
            <p14:sldId id="314"/>
            <p14:sldId id="315"/>
            <p14:sldId id="319"/>
            <p14:sldId id="317"/>
            <p14:sldId id="316"/>
            <p14:sldId id="323"/>
            <p14:sldId id="321"/>
            <p14:sldId id="374"/>
            <p14:sldId id="373"/>
            <p14:sldId id="322"/>
            <p14:sldId id="324"/>
            <p14:sldId id="375"/>
            <p14:sldId id="325"/>
            <p14:sldId id="326"/>
            <p14:sldId id="327"/>
            <p14:sldId id="328"/>
            <p14:sldId id="318"/>
          </p14:sldIdLst>
        </p14:section>
        <p14:section name="Friis" id="{C428E832-B5F1-8843-AEE0-707319BB8BD9}">
          <p14:sldIdLst>
            <p14:sldId id="304"/>
            <p14:sldId id="308"/>
            <p14:sldId id="307"/>
            <p14:sldId id="309"/>
            <p14:sldId id="310"/>
            <p14:sldId id="311"/>
            <p14:sldId id="312"/>
            <p14:sldId id="313"/>
            <p14:sldId id="329"/>
            <p14:sldId id="352"/>
          </p14:sldIdLst>
        </p14:section>
        <p14:section name="RFID" id="{3EA3CAAF-261C-BD4E-8DFC-CD96A350342D}">
          <p14:sldIdLst>
            <p14:sldId id="305"/>
            <p14:sldId id="344"/>
            <p14:sldId id="330"/>
            <p14:sldId id="331"/>
            <p14:sldId id="332"/>
            <p14:sldId id="334"/>
            <p14:sldId id="335"/>
            <p14:sldId id="336"/>
            <p14:sldId id="337"/>
            <p14:sldId id="345"/>
            <p14:sldId id="354"/>
            <p14:sldId id="355"/>
            <p14:sldId id="356"/>
            <p14:sldId id="358"/>
            <p14:sldId id="357"/>
            <p14:sldId id="359"/>
            <p14:sldId id="360"/>
            <p14:sldId id="361"/>
            <p14:sldId id="362"/>
            <p14:sldId id="363"/>
            <p14:sldId id="338"/>
            <p14:sldId id="339"/>
            <p14:sldId id="351"/>
            <p14:sldId id="340"/>
            <p14:sldId id="341"/>
            <p14:sldId id="364"/>
            <p14:sldId id="372"/>
            <p14:sldId id="346"/>
            <p14:sldId id="365"/>
            <p14:sldId id="347"/>
            <p14:sldId id="366"/>
            <p14:sldId id="348"/>
            <p14:sldId id="367"/>
            <p14:sldId id="349"/>
            <p14:sldId id="369"/>
            <p14:sldId id="368"/>
            <p14:sldId id="353"/>
          </p14:sldIdLst>
        </p14:section>
        <p14:section name="end" id="{EE857F6F-7FD5-644F-8679-010F7E321B91}">
          <p14:sldIdLst>
            <p14:sldId id="350"/>
            <p14:sldId id="370"/>
            <p14:sldId id="371"/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0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9" autoAdjust="0"/>
    <p:restoredTop sz="56811" autoAdjust="0"/>
  </p:normalViewPr>
  <p:slideViewPr>
    <p:cSldViewPr snapToGrid="0" showGuides="1">
      <p:cViewPr varScale="1">
        <p:scale>
          <a:sx n="53" d="100"/>
          <a:sy n="53" d="100"/>
        </p:scale>
        <p:origin x="19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notesMaster" Target="notesMasters/notesMaster1.xml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7A10C-87C9-49E5-AE05-110105D8C539}" type="datetimeFigureOut">
              <a:rPr lang="zh-TW" altLang="en-US" smtClean="0"/>
              <a:t>2018/7/20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F9334-C2B5-40DC-A82F-94CC416C97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8941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Relationship Id="rId3" Type="http://schemas.openxmlformats.org/officeDocument/2006/relationships/hyperlink" Target="https://en.wikipedia.org/wiki/Directivity" TargetMode="Externa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3901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在這先介紹以移動影響 </a:t>
            </a:r>
            <a:r>
              <a:rPr kumimoji="1" lang="en-US" altLang="zh-TW" dirty="0" smtClean="0"/>
              <a:t>channel </a:t>
            </a:r>
            <a:r>
              <a:rPr kumimoji="1" lang="zh-TW" altLang="en-US" dirty="0" smtClean="0"/>
              <a:t>的其中兩種 </a:t>
            </a:r>
            <a:r>
              <a:rPr kumimoji="1" lang="en-US" altLang="zh-TW" dirty="0" smtClean="0"/>
              <a:t>fading</a:t>
            </a:r>
            <a:endParaRPr kumimoji="1" lang="zh-TW" altLang="en-US" dirty="0" smtClean="0"/>
          </a:p>
          <a:p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42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因為是 移動的影響 所以</a:t>
            </a:r>
            <a:r>
              <a:rPr kumimoji="1" lang="zh-TW" altLang="en-US" dirty="0" smtClean="0"/>
              <a:t>頻域</a:t>
            </a:r>
            <a:r>
              <a:rPr kumimoji="1" lang="zh-TW" altLang="en-US" dirty="0" smtClean="0"/>
              <a:t>方面會考慮 </a:t>
            </a:r>
            <a:r>
              <a:rPr kumimoji="1" lang="en-US" altLang="zh-TW" dirty="0" smtClean="0"/>
              <a:t>Doppler </a:t>
            </a:r>
            <a:r>
              <a:rPr kumimoji="1" lang="zh-TW" altLang="en-US" dirty="0" smtClean="0"/>
              <a:t>效應</a:t>
            </a:r>
            <a:endParaRPr kumimoji="1" lang="en-US" altLang="zh-TW" dirty="0" smtClean="0"/>
          </a:p>
          <a:p>
            <a:r>
              <a:rPr kumimoji="1" lang="en-US" altLang="zh-TW" dirty="0" smtClean="0"/>
              <a:t>Coherence time </a:t>
            </a:r>
            <a:r>
              <a:rPr kumimoji="1" lang="zh-TW" altLang="en-US" dirty="0" smtClean="0"/>
              <a:t>就是一段時間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channel impulse response </a:t>
            </a:r>
            <a:r>
              <a:rPr kumimoji="1" lang="zh-TW" altLang="en-US" baseline="0" dirty="0" smtClean="0"/>
              <a:t>沒有改變</a:t>
            </a:r>
          </a:p>
          <a:p>
            <a:r>
              <a:rPr kumimoji="1" lang="en-US" altLang="zh-TW" dirty="0" smtClean="0"/>
              <a:t>Tc Ds </a:t>
            </a:r>
            <a:r>
              <a:rPr kumimoji="1" lang="zh-TW" altLang="en-US" dirty="0" smtClean="0"/>
              <a:t>成反比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81780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先定義 </a:t>
            </a:r>
            <a:r>
              <a:rPr kumimoji="1" lang="en-US" altLang="zh-TW" dirty="0" smtClean="0"/>
              <a:t>threshold Tc</a:t>
            </a:r>
            <a:r>
              <a:rPr kumimoji="1" lang="en-US" altLang="zh-TW" baseline="0" dirty="0" smtClean="0"/>
              <a:t> Ds</a:t>
            </a:r>
          </a:p>
          <a:p>
            <a:r>
              <a:rPr kumimoji="1" lang="en-US" altLang="zh-TW" dirty="0" smtClean="0"/>
              <a:t>Symbol</a:t>
            </a:r>
            <a:r>
              <a:rPr kumimoji="1" lang="en-US" altLang="zh-TW" baseline="0" dirty="0" smtClean="0"/>
              <a:t> time &lt; Tc W&gt;Ds slow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8902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相反地就是 </a:t>
            </a:r>
            <a:r>
              <a:rPr kumimoji="1" lang="en-US" altLang="zh-TW" dirty="0" smtClean="0"/>
              <a:t>fast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7638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接下來</a:t>
            </a:r>
            <a:r>
              <a:rPr kumimoji="1" lang="zh-TW" altLang="en-US" dirty="0" smtClean="0"/>
              <a:t>介紹以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multipath </a:t>
            </a:r>
            <a:r>
              <a:rPr kumimoji="1" lang="zh-TW" altLang="en-US" dirty="0" smtClean="0"/>
              <a:t>影響 </a:t>
            </a:r>
            <a:r>
              <a:rPr kumimoji="1" lang="en-US" altLang="zh-TW" dirty="0" smtClean="0"/>
              <a:t>channel </a:t>
            </a:r>
            <a:r>
              <a:rPr kumimoji="1" lang="zh-TW" altLang="en-US" dirty="0" smtClean="0"/>
              <a:t>的其中兩種 </a:t>
            </a:r>
            <a:r>
              <a:rPr kumimoji="1" lang="en-US" altLang="zh-TW" dirty="0" smtClean="0"/>
              <a:t>fading</a:t>
            </a:r>
            <a:endParaRPr kumimoji="1" lang="zh-TW" altLang="en-US" dirty="0" smtClean="0"/>
          </a:p>
          <a:p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5622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8327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通常會用 </a:t>
            </a:r>
            <a:r>
              <a:rPr kumimoji="1" lang="en-US" altLang="zh-TW" dirty="0" smtClean="0"/>
              <a:t>gain </a:t>
            </a:r>
            <a:r>
              <a:rPr kumimoji="1" lang="zh-TW" altLang="en-US" dirty="0" smtClean="0"/>
              <a:t>表達天線的 </a:t>
            </a:r>
            <a:r>
              <a:rPr kumimoji="1" lang="en-US" altLang="zh-TW" dirty="0" smtClean="0"/>
              <a:t>performance </a:t>
            </a:r>
            <a:endParaRPr kumimoji="1" lang="zh-TW" altLang="en-US" dirty="0" smtClean="0"/>
          </a:p>
          <a:p>
            <a:r>
              <a:rPr kumimoji="1" lang="en-US" altLang="zh-TW" dirty="0" err="1" smtClean="0"/>
              <a:t>Friis</a:t>
            </a:r>
            <a:r>
              <a:rPr kumimoji="1" lang="en-US" altLang="zh-TW" baseline="0" dirty="0" smtClean="0"/>
              <a:t> </a:t>
            </a:r>
            <a:r>
              <a:rPr kumimoji="1" lang="zh-TW" altLang="en-US" baseline="0" dirty="0" smtClean="0"/>
              <a:t>認為</a:t>
            </a:r>
            <a:r>
              <a:rPr kumimoji="1" lang="zh-TW" altLang="en-US" dirty="0" smtClean="0"/>
              <a:t>現有的公式都太多係數要記</a:t>
            </a:r>
            <a:endParaRPr kumimoji="1" lang="en-US" altLang="zh-TW" dirty="0" smtClean="0"/>
          </a:p>
          <a:p>
            <a:r>
              <a:rPr kumimoji="1" lang="en-US" altLang="zh-TW" dirty="0" smtClean="0"/>
              <a:t>Capture area </a:t>
            </a:r>
            <a:r>
              <a:rPr kumimoji="1" lang="zh-TW" altLang="en-US" dirty="0" smtClean="0"/>
              <a:t>展現 </a:t>
            </a:r>
            <a:r>
              <a:rPr kumimoji="1" lang="en-US" altLang="zh-TW" dirty="0" smtClean="0"/>
              <a:t>free space radio</a:t>
            </a:r>
            <a:r>
              <a:rPr kumimoji="1" lang="en-US" altLang="zh-TW" baseline="0" dirty="0" smtClean="0"/>
              <a:t> circuit </a:t>
            </a:r>
            <a:r>
              <a:rPr kumimoji="1" lang="zh-TW" altLang="en-US" baseline="0" dirty="0" smtClean="0"/>
              <a:t>的特色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47703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0334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D_{t}  and D_{r}  are the antenna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Directivity"/>
              </a:rPr>
              <a:t>directivities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antenna directivities are linear values</a:t>
            </a:r>
            <a:endParaRPr lang="zh-TW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33808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看個角度的訊號最強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678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這是訊號 </a:t>
            </a:r>
            <a:r>
              <a:rPr kumimoji="1" lang="en-US" altLang="zh-TW" dirty="0" err="1" smtClean="0"/>
              <a:t>gerneral</a:t>
            </a:r>
            <a:r>
              <a:rPr kumimoji="1" lang="en-US" altLang="zh-TW" dirty="0" smtClean="0"/>
              <a:t> form </a:t>
            </a:r>
            <a:r>
              <a:rPr kumimoji="1" lang="zh-TW" altLang="en-US" dirty="0" smtClean="0"/>
              <a:t> </a:t>
            </a:r>
          </a:p>
          <a:p>
            <a:r>
              <a:rPr kumimoji="1" lang="en-US" altLang="zh-TW" dirty="0" smtClean="0"/>
              <a:t>IQ</a:t>
            </a:r>
            <a:r>
              <a:rPr kumimoji="1" lang="en-US" altLang="zh-TW" baseline="0" dirty="0" smtClean="0"/>
              <a:t> domain </a:t>
            </a:r>
            <a:r>
              <a:rPr kumimoji="1" lang="zh-TW" altLang="en-US" baseline="0" dirty="0" smtClean="0"/>
              <a:t>上表示</a:t>
            </a:r>
          </a:p>
          <a:p>
            <a:r>
              <a:rPr kumimoji="1" lang="en-US" altLang="zh-TW" baseline="0" dirty="0" smtClean="0"/>
              <a:t>Band pass </a:t>
            </a:r>
            <a:r>
              <a:rPr kumimoji="1" lang="zh-TW" altLang="en-US" baseline="0" dirty="0" smtClean="0"/>
              <a:t>訊號典型表示式</a:t>
            </a:r>
          </a:p>
          <a:p>
            <a:r>
              <a:rPr kumimoji="1" lang="zh-TW" altLang="en-US" dirty="0" smtClean="0"/>
              <a:t>還有很多表示訊號的式子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88184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點來源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42036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最後還是加入了 </a:t>
            </a:r>
            <a:r>
              <a:rPr kumimoji="1" lang="en-US" altLang="zh-TW" dirty="0" smtClean="0"/>
              <a:t>directivity </a:t>
            </a:r>
            <a:r>
              <a:rPr kumimoji="1" lang="zh-TW" altLang="en-US" dirty="0" smtClean="0"/>
              <a:t>來呈現天線的效能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18923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 reader transmits information to a tag by modulating an RF signal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32327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mtClean="0">
                <a:latin typeface="Times New Roman" charset="0"/>
                <a:ea typeface="Times New Roman" charset="0"/>
                <a:cs typeface="Times New Roman" charset="0"/>
              </a:rPr>
              <a:t>A reader transmits information to a tag by modulating an RF signal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78130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tag receives both down-link information and the entirety of its </a:t>
            </a:r>
          </a:p>
          <a:p>
            <a:pPr marL="11112" indent="0">
              <a:buNone/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   operating energy from this RF signal.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10626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tag receives both down-link information and the entirety of its </a:t>
            </a:r>
          </a:p>
          <a:p>
            <a:pPr marL="11112" indent="0">
              <a:buNone/>
            </a:pPr>
            <a:r>
              <a:rPr lang="en-US" altLang="zh-TW" smtClean="0">
                <a:latin typeface="Times New Roman" charset="0"/>
                <a:ea typeface="Times New Roman" charset="0"/>
                <a:cs typeface="Times New Roman" charset="0"/>
              </a:rPr>
              <a:t>    operating energy from this RF signal.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74529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reader transmits a continuous RF wave (CW) which assures that </a:t>
            </a:r>
          </a:p>
          <a:p>
            <a:pPr marL="11112" indent="0">
              <a:buNone/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   the tag remains powered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0390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tag then transmits its response by modulating the reflection coefficient of its antenna.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39495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tag then transmits its response by modulating the reflection coefficient of its antenna.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6266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reader is able to decode the tag response by detecting the variation in the reflected CW.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1139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TW" altLang="en-US" dirty="0" smtClean="0"/>
                  <a:t>ＩＱ座標 轉換 笛卡爾坐標系</a:t>
                </a:r>
                <a:r>
                  <a:rPr kumimoji="1" lang="en-US" altLang="zh-TW" dirty="0" smtClean="0"/>
                  <a:t> </a:t>
                </a:r>
              </a:p>
              <a:p>
                <a:r>
                  <a:rPr kumimoji="1" lang="en-US" altLang="zh-TW" baseline="0" dirty="0" smtClean="0"/>
                  <a:t> </a:t>
                </a:r>
                <a:r>
                  <a:rPr kumimoji="1" lang="en-US" altLang="zh-TW" baseline="0" dirty="0" err="1" smtClean="0"/>
                  <a:t>ampl</a:t>
                </a:r>
                <a:r>
                  <a:rPr kumimoji="1" lang="en-US" altLang="zh-TW" baseline="0" dirty="0" smtClean="0"/>
                  <a:t>. Phase </a:t>
                </a:r>
                <a:r>
                  <a:rPr kumimoji="1" lang="zh-TW" altLang="en-US" baseline="0" dirty="0" smtClean="0"/>
                  <a:t>轉換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</a:t>
                </a:r>
                <a:r>
                  <a:rPr kumimoji="1" lang="en-US" altLang="zh-TW" baseline="0" dirty="0" smtClean="0"/>
                  <a:t>.     </a:t>
                </a:r>
                <a:r>
                  <a:rPr kumimoji="1" lang="en-US" altLang="zh-TW" sz="1200" i="0" smtClean="0">
                    <a:latin typeface="Cambria Math" charset="0"/>
                    <a:ea typeface="Cambria Math" charset="0"/>
                    <a:cs typeface="Cambria Math" charset="0"/>
                  </a:rPr>
                  <a:t>𝜔</a:t>
                </a:r>
                <a:r>
                  <a:rPr kumimoji="1" lang="en-US" altLang="zh-TW" sz="1200" b="0" i="0" smtClean="0">
                    <a:latin typeface="Cambria Math" charset="0"/>
                    <a:ea typeface="Cambria Math" charset="0"/>
                    <a:cs typeface="Cambria Math" charset="0"/>
                  </a:rPr>
                  <a:t>=2𝜋𝑓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10752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>
                <a:latin typeface="Times New Roman" charset="0"/>
                <a:ea typeface="Times New Roman" charset="0"/>
                <a:cs typeface="Times New Roman" charset="0"/>
              </a:rPr>
              <a:t>The reader is able to decode the tag response by detecting the variation in the reflected CW.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92117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>
                <a:latin typeface="Times New Roman" charset="0"/>
                <a:ea typeface="Times New Roman" charset="0"/>
                <a:cs typeface="Times New Roman" charset="0"/>
              </a:rPr>
              <a:t>The reader is able to decode the tag response by detecting the variation in the reflected CW.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50003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Find some examples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8892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67163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找實際訊號圖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40720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Find some examples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81927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smtClean="0"/>
              <a:t>撞掉失敗，或是沒有人倒數到 </a:t>
            </a:r>
            <a:r>
              <a:rPr kumimoji="1" lang="en-US" altLang="zh-TW" smtClean="0"/>
              <a:t>0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754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TW" altLang="en-US" dirty="0" smtClean="0"/>
                  <a:t>用 剛剛的轉換與 </a:t>
                </a:r>
                <a:r>
                  <a:rPr kumimoji="1" lang="en-US" altLang="zh-TW" dirty="0" smtClean="0"/>
                  <a:t>cos </a:t>
                </a:r>
                <a:r>
                  <a:rPr kumimoji="1" lang="zh-TW" altLang="en-US" dirty="0" smtClean="0"/>
                  <a:t>相加 公式拆解</a:t>
                </a:r>
              </a:p>
              <a:p>
                <a:r>
                  <a:rPr kumimoji="1" lang="zh-TW" altLang="en-US" dirty="0" smtClean="0"/>
                  <a:t>可得笛卡爾座標</a:t>
                </a:r>
              </a:p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freq.     </a:t>
                </a:r>
                <a:r>
                  <a:rPr kumimoji="1" lang="zh-TW" altLang="en-US" baseline="0" dirty="0" smtClean="0"/>
                  <a:t>有些地方會寫 </a:t>
                </a:r>
                <a14:m>
                  <m:oMath xmlns:m="http://schemas.openxmlformats.org/officeDocument/2006/math">
                    <m:r>
                      <a:rPr kumimoji="1" lang="en-US" altLang="zh-TW" sz="1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𝜔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=2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</m:oMath>
                </a14:m>
                <a:endParaRPr kumimoji="1" lang="en-US" altLang="zh-TW" sz="1200" dirty="0" smtClean="0"/>
              </a:p>
              <a:p>
                <a:r>
                  <a:rPr kumimoji="1" lang="zh-TW" altLang="en-US" sz="1200" dirty="0" smtClean="0"/>
                  <a:t>今天 </a:t>
                </a:r>
                <a:r>
                  <a:rPr kumimoji="1" lang="en-US" altLang="zh-TW" sz="1200" dirty="0" smtClean="0"/>
                  <a:t>focus </a:t>
                </a:r>
                <a:r>
                  <a:rPr kumimoji="1" lang="zh-TW" altLang="en-US" sz="1200" dirty="0" smtClean="0"/>
                  <a:t>這部分 </a:t>
                </a:r>
                <a:r>
                  <a:rPr kumimoji="1" lang="en-US" altLang="zh-TW" sz="1200" dirty="0" smtClean="0"/>
                  <a:t>channel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</a:t>
                </a:r>
                <a:r>
                  <a:rPr kumimoji="1" lang="en-US" altLang="zh-TW" baseline="0" dirty="0" smtClean="0"/>
                  <a:t>.     </a:t>
                </a:r>
                <a:r>
                  <a:rPr kumimoji="1" lang="en-US" altLang="zh-TW" sz="1200" i="0" smtClean="0">
                    <a:latin typeface="Cambria Math" charset="0"/>
                    <a:ea typeface="Cambria Math" charset="0"/>
                    <a:cs typeface="Cambria Math" charset="0"/>
                  </a:rPr>
                  <a:t>𝜔</a:t>
                </a:r>
                <a:r>
                  <a:rPr kumimoji="1" lang="en-US" altLang="zh-TW" sz="1200" b="0" i="0" smtClean="0">
                    <a:latin typeface="Cambria Math" charset="0"/>
                    <a:ea typeface="Cambria Math" charset="0"/>
                    <a:cs typeface="Cambria Math" charset="0"/>
                  </a:rPr>
                  <a:t>=2𝜋𝑓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4761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Time domain </a:t>
            </a:r>
            <a:r>
              <a:rPr kumimoji="1" lang="zh-TW" altLang="en-US" dirty="0" smtClean="0"/>
              <a:t>送</a:t>
            </a:r>
          </a:p>
          <a:p>
            <a:r>
              <a:rPr kumimoji="1" lang="en-US" altLang="zh-TW" dirty="0" smtClean="0"/>
              <a:t>Frequency</a:t>
            </a:r>
            <a:r>
              <a:rPr kumimoji="1" lang="en-US" altLang="zh-TW" baseline="0" dirty="0" smtClean="0"/>
              <a:t> domain </a:t>
            </a:r>
            <a:r>
              <a:rPr kumimoji="1" lang="zh-TW" altLang="en-US" baseline="0" dirty="0" smtClean="0"/>
              <a:t>分析</a:t>
            </a:r>
          </a:p>
          <a:p>
            <a:r>
              <a:rPr kumimoji="1" lang="zh-TW" altLang="en-US" baseline="0" dirty="0" smtClean="0"/>
              <a:t>記好 </a:t>
            </a:r>
            <a:r>
              <a:rPr kumimoji="1" lang="en-US" altLang="zh-TW" baseline="0" dirty="0" smtClean="0"/>
              <a:t>channel and phase </a:t>
            </a:r>
            <a:r>
              <a:rPr kumimoji="1" lang="zh-TW" altLang="en-US" baseline="0" dirty="0" smtClean="0"/>
              <a:t>的長相</a:t>
            </a:r>
            <a:endParaRPr kumimoji="1" lang="en-US" altLang="zh-TW" baseline="0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3234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頻域的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phase delay </a:t>
            </a:r>
            <a:r>
              <a:rPr kumimoji="1" lang="zh-TW" altLang="en-US" dirty="0" smtClean="0"/>
              <a:t>就是時域的延遲</a:t>
            </a:r>
          </a:p>
          <a:p>
            <a:r>
              <a:rPr kumimoji="1" lang="zh-TW" altLang="en-US" dirty="0" smtClean="0"/>
              <a:t>從第二式可得</a:t>
            </a:r>
          </a:p>
          <a:p>
            <a:r>
              <a:rPr kumimoji="1" lang="en-US" altLang="zh-TW" dirty="0" smtClean="0"/>
              <a:t>P(f)  </a:t>
            </a:r>
            <a:r>
              <a:rPr kumimoji="1" lang="zh-TW" altLang="en-US" dirty="0" smtClean="0"/>
              <a:t>就是 </a:t>
            </a:r>
            <a:r>
              <a:rPr kumimoji="1" lang="en-US" altLang="zh-TW" dirty="0" smtClean="0"/>
              <a:t>phase delay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299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時域的訊號圖   送出與接收 </a:t>
            </a:r>
            <a:r>
              <a:rPr kumimoji="1" lang="en-US" altLang="zh-TW" dirty="0" smtClean="0"/>
              <a:t>power </a:t>
            </a:r>
            <a:r>
              <a:rPr kumimoji="1" lang="zh-TW" altLang="en-US" dirty="0" smtClean="0"/>
              <a:t>的比值圖</a:t>
            </a:r>
          </a:p>
          <a:p>
            <a:r>
              <a:rPr kumimoji="1" lang="zh-TW" altLang="en-US" dirty="0" smtClean="0"/>
              <a:t>較大的模型波動稱為 </a:t>
            </a:r>
            <a:r>
              <a:rPr kumimoji="1" lang="en-US" altLang="zh-TW" dirty="0" smtClean="0"/>
              <a:t>large scale fading</a:t>
            </a:r>
            <a:endParaRPr kumimoji="1" lang="zh-TW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/>
              <a:t>較小的模型波動稱為 </a:t>
            </a:r>
            <a:r>
              <a:rPr kumimoji="1" lang="en-US" altLang="zh-TW" dirty="0" smtClean="0"/>
              <a:t>small scale fading</a:t>
            </a:r>
            <a:endParaRPr kumimoji="1" lang="zh-TW" altLang="en-US" dirty="0" smtClean="0"/>
          </a:p>
          <a:p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2701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先介紹 </a:t>
            </a:r>
            <a:r>
              <a:rPr kumimoji="1" lang="en-US" altLang="zh-TW" dirty="0" smtClean="0"/>
              <a:t>small scale fading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5068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主要以兩種原因分成四種 </a:t>
            </a:r>
            <a:r>
              <a:rPr kumimoji="1" lang="en-US" altLang="zh-TW" dirty="0" smtClean="0"/>
              <a:t>fading </a:t>
            </a:r>
            <a:endParaRPr kumimoji="1" lang="zh-TW" altLang="en-US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5645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:a16="http://schemas.microsoft.com/office/drawing/2014/main" xmlns="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:a16="http://schemas.microsoft.com/office/drawing/2014/main" xmlns="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:a16="http://schemas.microsoft.com/office/drawing/2014/main" xmlns="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xmlns="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xmlns="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611967"/>
            <a:ext cx="11273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2" name="矩形 11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35360" y="1718786"/>
            <a:ext cx="11521280" cy="4590533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 algn="r"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7" name="矩形 16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6504885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直排標題及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/>
        </p:nvGrpSpPr>
        <p:grpSpPr>
          <a:xfrm rot="5400000">
            <a:off x="7435403" y="2116982"/>
            <a:ext cx="6873577" cy="2639617"/>
            <a:chOff x="0" y="-27384"/>
            <a:chExt cx="12192000" cy="1619722"/>
          </a:xfrm>
        </p:grpSpPr>
        <p:sp>
          <p:nvSpPr>
            <p:cNvPr id="24" name="矩形 23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0" y="6611968"/>
            <a:ext cx="9552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772284" y="577167"/>
            <a:ext cx="2084355" cy="5732153"/>
          </a:xfrm>
          <a:prstGeom prst="rect">
            <a:avLst/>
          </a:prstGeom>
        </p:spPr>
        <p:txBody>
          <a:bodyPr vert="eaVert" anchor="b"/>
          <a:lstStyle>
            <a:lvl1pPr>
              <a:lnSpc>
                <a:spcPct val="100000"/>
              </a:lnSpc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3" name="矩形 1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132582"/>
            <a:ext cx="582756" cy="353303"/>
          </a:xfrm>
          <a:prstGeom prst="rect">
            <a:avLst/>
          </a:prstGeom>
          <a:effectLst/>
        </p:spPr>
      </p:pic>
      <p:sp>
        <p:nvSpPr>
          <p:cNvPr id="15" name="直排文字版面配置區 2">
            <a:extLst>
              <a:ext uri="{FF2B5EF4-FFF2-40B4-BE49-F238E27FC236}">
                <a16:creationId xmlns:a16="http://schemas.microsoft.com/office/drawing/2014/main" xmlns="" id="{5B0754CD-A593-D647-8F43-33A88CDADB61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335360" y="564936"/>
            <a:ext cx="8984218" cy="5744384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:a16="http://schemas.microsoft.com/office/drawing/2014/main" xmlns="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:a16="http://schemas.microsoft.com/office/drawing/2014/main" xmlns="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:a16="http://schemas.microsoft.com/office/drawing/2014/main" xmlns="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xmlns="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xmlns="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63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21" name="矩形 2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81328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0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1" name="群組 3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2" name="矩形 3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5" r="23072"/>
          <a:stretch/>
        </p:blipFill>
        <p:spPr>
          <a:xfrm>
            <a:off x="6786909" y="189"/>
            <a:ext cx="5405091" cy="685799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FECCA331-FFA6-F840-9C60-BF25ACF3BDB5}"/>
              </a:ext>
            </a:extLst>
          </p:cNvPr>
          <p:cNvGrpSpPr/>
          <p:nvPr/>
        </p:nvGrpSpPr>
        <p:grpSpPr>
          <a:xfrm>
            <a:off x="0" y="0"/>
            <a:ext cx="9189156" cy="6858000"/>
            <a:chOff x="0" y="0"/>
            <a:chExt cx="5965889" cy="6858000"/>
          </a:xfrm>
        </p:grpSpPr>
        <p:sp>
          <p:nvSpPr>
            <p:cNvPr id="13" name="箭號: 五邊形 12">
              <a:extLst>
                <a:ext uri="{FF2B5EF4-FFF2-40B4-BE49-F238E27FC236}">
                  <a16:creationId xmlns:a16="http://schemas.microsoft.com/office/drawing/2014/main" xmlns="" id="{1ECC6466-4EFD-5345-BC17-67AB57731DB7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箭號: 五邊形 12">
              <a:extLst>
                <a:ext uri="{FF2B5EF4-FFF2-40B4-BE49-F238E27FC236}">
                  <a16:creationId xmlns:a16="http://schemas.microsoft.com/office/drawing/2014/main" xmlns="" id="{6CF55724-0A99-E64A-AB4C-0938CB62E153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箭號: 五邊形 12">
              <a:extLst>
                <a:ext uri="{FF2B5EF4-FFF2-40B4-BE49-F238E27FC236}">
                  <a16:creationId xmlns:a16="http://schemas.microsoft.com/office/drawing/2014/main" xmlns="" id="{D65D1FB8-4CF4-8B4A-A307-6F7F618C0D88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924" y="1052736"/>
            <a:ext cx="7476698" cy="30963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 b="1" baseline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23924" y="4221088"/>
            <a:ext cx="7476698" cy="1284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303463" algn="l"/>
              </a:tabLst>
              <a:defRPr sz="2000" baseline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0" y="6611967"/>
            <a:ext cx="5375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3C27645-19DC-4542-810A-E94761D6E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163"/>
            <a:ext cx="1500546" cy="6984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7" name="矩形 16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42" name="群組 41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43" name="矩形 4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xmlns="" id="{9D1178A4-A62F-AE47-B4FD-DFBDEBC0B7E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1688042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4" name="內容版面配置區 2">
            <a:extLst>
              <a:ext uri="{FF2B5EF4-FFF2-40B4-BE49-F238E27FC236}">
                <a16:creationId xmlns:a16="http://schemas.microsoft.com/office/drawing/2014/main" xmlns="" id="{18BDE748-AF06-9848-B53D-40087470A38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94425" y="1694425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1" name="矩形 1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35360" y="1681163"/>
            <a:ext cx="5662215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84440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3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0" name="矩形 29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xmlns="" id="{9A4A12A5-18A4-CA4A-8E68-97EAFD19927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xmlns="" id="{E09B3CAD-22B9-BC48-9D7D-2345FF14DD3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7220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9" name="矩形 8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5" name="群組 24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6" name="矩形 25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群組 19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1" name="矩形 20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0" y="6611969"/>
            <a:ext cx="12192000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4DADA6C2-E637-F642-95E5-0309E3EB9F41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7" name="箭號: 五邊形 12">
              <a:extLst>
                <a:ext uri="{FF2B5EF4-FFF2-40B4-BE49-F238E27FC236}">
                  <a16:creationId xmlns:a16="http://schemas.microsoft.com/office/drawing/2014/main" xmlns="" id="{C3424005-2947-5749-B94D-7EE01D59B97D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箭號: 五邊形 12">
              <a:extLst>
                <a:ext uri="{FF2B5EF4-FFF2-40B4-BE49-F238E27FC236}">
                  <a16:creationId xmlns:a16="http://schemas.microsoft.com/office/drawing/2014/main" xmlns="" id="{78B68587-E393-9C46-A4CA-137BCC2B13AD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箭號: 五邊形 12"/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0" y="6611967"/>
            <a:ext cx="3935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2" name="矩形 2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xmlns="" id="{BB9680E6-3D9F-FF42-BA19-F206A773FE6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640" y="552970"/>
            <a:ext cx="5760000" cy="5756350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108562A-19D8-3347-A5CB-8FD2094D2AC6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6" name="箭號: 五邊形 12">
              <a:extLst>
                <a:ext uri="{FF2B5EF4-FFF2-40B4-BE49-F238E27FC236}">
                  <a16:creationId xmlns:a16="http://schemas.microsoft.com/office/drawing/2014/main" xmlns="" id="{0350FA7D-8512-F24E-9F36-7F4296D197F2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箭號: 五邊形 12">
              <a:extLst>
                <a:ext uri="{FF2B5EF4-FFF2-40B4-BE49-F238E27FC236}">
                  <a16:creationId xmlns:a16="http://schemas.microsoft.com/office/drawing/2014/main" xmlns="" id="{125DE2BA-1E8B-2447-AEBE-4BDB2873316E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箭號: 五邊形 12">
              <a:extLst>
                <a:ext uri="{FF2B5EF4-FFF2-40B4-BE49-F238E27FC236}">
                  <a16:creationId xmlns:a16="http://schemas.microsoft.com/office/drawing/2014/main" xmlns="" id="{467877CF-B77C-BE4F-8D6F-89063BBFC3DE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096000" y="548680"/>
            <a:ext cx="5760640" cy="57606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0" y="6611967"/>
            <a:ext cx="12191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8" name="矩形 27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22" name="標題 1">
            <a:extLst>
              <a:ext uri="{FF2B5EF4-FFF2-40B4-BE49-F238E27FC236}">
                <a16:creationId xmlns:a16="http://schemas.microsoft.com/office/drawing/2014/main" xmlns="" id="{6E193196-9107-784C-A964-C67153D06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4" name="文字版面配置區 3">
            <a:extLst>
              <a:ext uri="{FF2B5EF4-FFF2-40B4-BE49-F238E27FC236}">
                <a16:creationId xmlns:a16="http://schemas.microsoft.com/office/drawing/2014/main" xmlns="" id="{5922BEEB-F3AC-E443-B34D-CE264A9822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3577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0.xml"/><Relationship Id="rId5" Type="http://schemas.openxmlformats.org/officeDocument/2006/relationships/image" Target="../media/image2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4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image" Target="../media/image25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image" Target="../media/image25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Relationship Id="rId3" Type="http://schemas.openxmlformats.org/officeDocument/2006/relationships/image" Target="../media/image2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9.png"/><Relationship Id="rId5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7.jpe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7.jpeg"/><Relationship Id="rId5" Type="http://schemas.openxmlformats.org/officeDocument/2006/relationships/image" Target="../media/image29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7.jpeg"/><Relationship Id="rId6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7.jpe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9.png"/><Relationship Id="rId5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9.png"/><Relationship Id="rId5" Type="http://schemas.openxmlformats.org/officeDocument/2006/relationships/image" Target="../media/image27.jpe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9.png"/><Relationship Id="rId5" Type="http://schemas.openxmlformats.org/officeDocument/2006/relationships/image" Target="../media/image27.jpe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Relationship Id="rId3" Type="http://schemas.openxmlformats.org/officeDocument/2006/relationships/image" Target="../media/image33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4.jpg"/><Relationship Id="rId5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4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0.png"/><Relationship Id="rId3" Type="http://schemas.openxmlformats.org/officeDocument/2006/relationships/image" Target="../media/image36.jp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jp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tebuilderreport.com/stock-up" TargetMode="External"/><Relationship Id="rId4" Type="http://schemas.openxmlformats.org/officeDocument/2006/relationships/hyperlink" Target="https://en.wikipedia.org/wiki/Friis_transmission_equation" TargetMode="External"/><Relationship Id="rId5" Type="http://schemas.openxmlformats.org/officeDocument/2006/relationships/hyperlink" Target="https://en.wikipedia.org/wiki/Path_loss" TargetMode="External"/><Relationship Id="rId6" Type="http://schemas.openxmlformats.org/officeDocument/2006/relationships/hyperlink" Target="https://ccrma.stanford.edu/~jos/fp/Phase_Delay.html" TargetMode="External"/><Relationship Id="rId7" Type="http://schemas.openxmlformats.org/officeDocument/2006/relationships/hyperlink" Target="https://en.wikipedia.org/wiki/Communication_channel" TargetMode="External"/><Relationship Id="rId8" Type="http://schemas.openxmlformats.org/officeDocument/2006/relationships/hyperlink" Target="https://en.wikipedia.org/wiki/Fading" TargetMode="External"/><Relationship Id="rId9" Type="http://schemas.openxmlformats.org/officeDocument/2006/relationships/hyperlink" Target="http://www.sengpielaudio.com/calculator-timedelayphase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laticon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Freshman </a:t>
            </a:r>
            <a:r>
              <a:rPr lang="en-US" altLang="zh-TW" sz="4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Course</a:t>
            </a:r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6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endParaRPr lang="zh-TW" altLang="en-US" sz="4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60" y="4396680"/>
            <a:ext cx="7754198" cy="652815"/>
          </a:xfrm>
        </p:spPr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NCTU NSS-Lab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Cheng-Fa Huang</a:t>
            </a:r>
            <a:endParaRPr lang="zh-TW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2018.08.16 @NCTU EC-543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Willy Cheng-Fa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Huang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42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10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Small-Scale Fading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57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Multipath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Flat Fading 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Frequency-selective Fading</a:t>
            </a:r>
            <a:endParaRPr kumimoji="1" lang="zh-TW" alt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5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Multipath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Flat Fading 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Frequency-selective Fading</a:t>
            </a:r>
            <a:endParaRPr kumimoji="1" lang="zh-TW" alt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343382" y="1708830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</a:p>
          <a:p>
            <a:pPr lvl="1"/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  <a:p>
            <a:pPr lvl="1"/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</a:p>
        </p:txBody>
      </p:sp>
    </p:spTree>
    <p:extLst>
      <p:ext uri="{BB962C8B-B14F-4D97-AF65-F5344CB8AC3E}">
        <p14:creationId xmlns:p14="http://schemas.microsoft.com/office/powerpoint/2010/main" val="179534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Coherence Time </a:t>
                </a:r>
                <a:r>
                  <a:rPr kumimoji="1" lang="en-US" altLang="zh-TW" sz="32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v.s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 Doppler Spread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Coherence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the time duration over which </a:t>
                </a:r>
                <a:r>
                  <a:rPr lang="en-US" altLang="zh-TW" sz="3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the </a:t>
                </a:r>
                <a:r>
                  <a:rPr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channel impulse </a:t>
                </a:r>
                <a:r>
                  <a:rPr lang="en-US" altLang="zh-TW" sz="3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response</a:t>
                </a:r>
                <a:r>
                  <a:rPr lang="en-US" altLang="zh-TW" sz="3200" dirty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is considered to </a:t>
                </a:r>
                <a:r>
                  <a:rPr lang="en-US" altLang="zh-TW" sz="3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be not </a:t>
                </a:r>
                <a:r>
                  <a:rPr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varying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Doppler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Spread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the difference between the </a:t>
                </a:r>
                <a:r>
                  <a:rPr kumimoji="1" lang="en-US" altLang="zh-TW" sz="3200" dirty="0" smtClean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Doppler shifts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of two paths</a:t>
                </a:r>
              </a:p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4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40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4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2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94" y="1968500"/>
            <a:ext cx="2552700" cy="22987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067" y="1905000"/>
            <a:ext cx="3073400" cy="2362200"/>
          </a:xfrm>
          <a:prstGeom prst="rect">
            <a:avLst/>
          </a:prstGeom>
        </p:spPr>
      </p:pic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611887" y="1935506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554980" y="2895597"/>
            <a:ext cx="100380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324390" y="4592171"/>
            <a:ext cx="2443298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time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538715" y="4592171"/>
            <a:ext cx="244810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Doppler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789522" y="5513782"/>
            <a:ext cx="2531462" cy="64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6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b="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</a:t>
                </a:r>
                <a:r>
                  <a:rPr kumimoji="1" lang="en-US" altLang="zh-TW" sz="3600" b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𝑠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  <a:blipFill rotWithShape="0">
                <a:blip r:embed="rId8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1458911" y="1625461"/>
            <a:ext cx="2174249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29024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46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94" y="1968500"/>
            <a:ext cx="2552700" cy="22987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067" y="1905000"/>
            <a:ext cx="3073400" cy="2362200"/>
          </a:xfrm>
          <a:prstGeom prst="rect">
            <a:avLst/>
          </a:prstGeom>
        </p:spPr>
      </p:pic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611887" y="1935506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554980" y="2895597"/>
            <a:ext cx="100380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771593" y="5513782"/>
            <a:ext cx="2351926" cy="64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600" b="0" baseline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  <a:endParaRPr kumimoji="1" lang="en-US" altLang="zh-TW" sz="3600" b="0" baseline="0" dirty="0" smtClean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b="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</a:t>
                </a:r>
                <a:r>
                  <a:rPr kumimoji="1" lang="en-US" altLang="zh-TW" sz="3600" b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𝑠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  <a:blipFill rotWithShape="0">
                <a:blip r:embed="rId8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1458911" y="1625461"/>
            <a:ext cx="2174249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29024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324390" y="4592171"/>
            <a:ext cx="2443298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time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538715" y="4592171"/>
            <a:ext cx="244810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Doppler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62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Multipath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Flat Fading 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Frequency-selective Fading</a:t>
            </a:r>
            <a:endParaRPr kumimoji="1" lang="zh-TW" alt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335360" y="3672156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Multipath</a:t>
            </a:r>
            <a:endParaRPr kumimoji="1" lang="en-US" altLang="zh-TW" sz="3200" dirty="0" smtClean="0">
              <a:solidFill>
                <a:srgbClr val="FFFF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Flat </a:t>
            </a:r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</a:p>
          <a:p>
            <a:pPr lvl="1"/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Frequency-selective</a:t>
            </a:r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</a:p>
        </p:txBody>
      </p:sp>
    </p:spTree>
    <p:extLst>
      <p:ext uri="{BB962C8B-B14F-4D97-AF65-F5344CB8AC3E}">
        <p14:creationId xmlns:p14="http://schemas.microsoft.com/office/powerpoint/2010/main" val="177219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Coherence Bandwidth </a:t>
                </a:r>
                <a:r>
                  <a:rPr kumimoji="1" lang="en-US" altLang="zh-TW" sz="32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v.s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 Delay Spread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Coherence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Bandwidth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the approximate maximum </a:t>
                </a:r>
                <a:r>
                  <a:rPr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bandwidth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over which two frequencies of a signal are likely to experience </a:t>
                </a:r>
                <a:r>
                  <a:rPr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comparable</a:t>
                </a:r>
                <a:endParaRPr lang="en-US" altLang="zh-TW" sz="3200" dirty="0" smtClean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Delay Spread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the difference between the </a:t>
                </a:r>
                <a:r>
                  <a:rPr kumimoji="1" lang="en-US" altLang="zh-TW" sz="3200" dirty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</a:t>
                </a:r>
                <a:r>
                  <a:rPr kumimoji="1" lang="en-US" altLang="zh-TW" sz="3200" dirty="0" smtClean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ropagation delay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of two paths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  <m:r>
                      <a:rPr kumimoji="1" lang="en-US" altLang="zh-TW" sz="4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40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4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4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zh-TW" sz="4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 r="-10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2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395" y="2224028"/>
            <a:ext cx="1858740" cy="215957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58" y="2149080"/>
            <a:ext cx="2832100" cy="2044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18</a:t>
            </a:fld>
            <a:endParaRPr lang="en-US"/>
          </a:p>
        </p:txBody>
      </p:sp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554980" y="1935506"/>
            <a:ext cx="1003801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611886" y="2895597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5515" y="4592171"/>
            <a:ext cx="3381054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Bandwidth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699016" y="4592171"/>
            <a:ext cx="2127505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Delay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789522" y="5513782"/>
            <a:ext cx="2300630" cy="64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6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Flat</a:t>
            </a:r>
            <a:r>
              <a:rPr kumimoji="1" lang="en-US" altLang="zh-TW" sz="36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Fading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  <a:blipFill rotWithShape="0">
                <a:blip r:embed="rId7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87847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675640" y="1625461"/>
            <a:ext cx="2174250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21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395" y="2224028"/>
            <a:ext cx="1858740" cy="215957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58" y="2149080"/>
            <a:ext cx="2832100" cy="2044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19</a:t>
            </a:fld>
            <a:endParaRPr lang="en-US"/>
          </a:p>
        </p:txBody>
      </p:sp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554980" y="1935506"/>
            <a:ext cx="1003801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611886" y="2895597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5515" y="4592171"/>
            <a:ext cx="3381054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Bandwidth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699016" y="4592171"/>
            <a:ext cx="2127505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Delay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78477" y="5347776"/>
            <a:ext cx="3491661" cy="107721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Frequency-selective</a:t>
            </a:r>
          </a:p>
          <a:p>
            <a:r>
              <a:rPr kumimoji="1" lang="en-US" altLang="zh-TW" sz="32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  <a:blipFill rotWithShape="0">
                <a:blip r:embed="rId7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87847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675640" y="1625461"/>
            <a:ext cx="2174250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16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0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20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Large-Scale Fading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94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Path Loss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Linear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path loss of the channel is the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ratio of transmit</a:t>
            </a:r>
          </a:p>
          <a:p>
            <a:pPr marL="11112" indent="0">
              <a:buNone/>
            </a:pPr>
            <a:r>
              <a:rPr kumimoji="1" lang="en-US" altLang="zh-TW" sz="3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 power to receive power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The power of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received signal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is averaged over any random</a:t>
            </a:r>
          </a:p>
          <a:p>
            <a:pPr marL="11112" indent="0">
              <a:buNone/>
            </a:pPr>
            <a:r>
              <a:rPr kumimoji="1" lang="en-US" altLang="zh-TW" sz="3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  variations due to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shadowing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Shadowing is the effect that the received signal power</a:t>
            </a:r>
          </a:p>
          <a:p>
            <a:pPr marL="11112" indent="0">
              <a:buNone/>
            </a:pPr>
            <a:r>
              <a:rPr kumimoji="1" lang="en-US" altLang="zh-TW" sz="3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 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fluctuates due to objects obstructing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the propagation path </a:t>
            </a:r>
          </a:p>
          <a:p>
            <a:pPr marL="11112" indent="0">
              <a:buNone/>
            </a:pPr>
            <a:r>
              <a:rPr kumimoji="1" lang="en-US" altLang="zh-TW" sz="3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  between </a:t>
            </a:r>
            <a:r>
              <a:rPr kumimoji="1" lang="en-US" altLang="zh-TW" sz="3400" dirty="0" err="1" smtClean="0">
                <a:latin typeface="Times New Roman" charset="0"/>
                <a:ea typeface="Times New Roman" charset="0"/>
                <a:cs typeface="Times New Roman" charset="0"/>
              </a:rPr>
              <a:t>tx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kumimoji="1" lang="en-US" altLang="zh-TW" sz="3400" dirty="0" err="1" smtClean="0">
                <a:latin typeface="Times New Roman" charset="0"/>
                <a:ea typeface="Times New Roman" charset="0"/>
                <a:cs typeface="Times New Roman" charset="0"/>
              </a:rPr>
              <a:t>rx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kumimoji="1" lang="zh-TW" altLang="en-US" sz="3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9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35362" y="2441032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</p:txBody>
      </p:sp>
    </p:spTree>
    <p:extLst>
      <p:ext uri="{BB962C8B-B14F-4D97-AF65-F5344CB8AC3E}">
        <p14:creationId xmlns:p14="http://schemas.microsoft.com/office/powerpoint/2010/main" val="111112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48" y="3548417"/>
            <a:ext cx="6086277" cy="302035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Why </a:t>
            </a:r>
            <a:r>
              <a:rPr kumimoji="1"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’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Dispense with the usage of </a:t>
            </a:r>
            <a:r>
              <a:rPr kumimoji="1"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directivity</a:t>
            </a: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 or </a:t>
            </a:r>
            <a:r>
              <a:rPr kumimoji="1"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gain</a:t>
            </a: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 when describing antenna performance</a:t>
            </a:r>
          </a:p>
          <a:p>
            <a:pPr>
              <a:lnSpc>
                <a:spcPct val="15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Descriptor of antenna </a:t>
            </a:r>
            <a:r>
              <a:rPr kumimoji="1"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capture area</a:t>
            </a:r>
            <a:endParaRPr kumimoji="1" lang="zh-TW" altLang="en-US" sz="3200" dirty="0">
              <a:solidFill>
                <a:schemeClr val="accent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16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973" y="3739487"/>
            <a:ext cx="5673752" cy="281563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’ Original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3840855" cy="1178870"/>
              </a:xfrm>
            </p:spPr>
            <p:txBody>
              <a:bodyPr/>
              <a:lstStyle/>
              <a:p>
                <a:pPr marL="1111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b="0" i="1" smtClean="0">
                          <a:latin typeface="Cambria Math" charset="0"/>
                        </a:rPr>
                        <m:t>=(</m:t>
                      </m:r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TW" sz="4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4000" dirty="0" smtClean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3840855" cy="1178870"/>
              </a:xfrm>
              <a:blipFill rotWithShape="0">
                <a:blip r:embed="rId3"/>
                <a:stretch>
                  <a:fillRect b="-103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84412" y="3047627"/>
                <a:ext cx="7583606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power available at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rx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 output terminals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power fed into the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tx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 input terminals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the effective area of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rx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the effective area of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tx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</a:t>
                </a:r>
                <a:endParaRPr kumimoji="1" lang="zh-TW" alt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d : distance between antennas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sz="24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𝜆</m:t>
                    </m:r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wavelength</a:t>
                </a:r>
                <a:endParaRPr kumimoji="1" lang="zh-TW" alt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2" y="3047627"/>
                <a:ext cx="7583606" cy="2308324"/>
              </a:xfrm>
              <a:prstGeom prst="rect">
                <a:avLst/>
              </a:prstGeom>
              <a:blipFill rotWithShape="0">
                <a:blip r:embed="rId4"/>
                <a:stretch>
                  <a:fillRect l="-1206" t="-2111" b="-50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76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Contemporary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Few follower of </a:t>
                </a:r>
                <a:r>
                  <a:rPr kumimoji="1" lang="en-US" altLang="zh-TW" sz="32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Friis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Replacing the effective antenna areas with directivity counterparts yields</a:t>
                </a:r>
              </a:p>
              <a:p>
                <a:pPr marL="11112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TW" sz="40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mr-IN" altLang="zh-TW" sz="40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4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den>
                          </m:f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4000" dirty="0"/>
              </a:p>
              <a:p>
                <a:pPr>
                  <a:lnSpc>
                    <a:spcPct val="150000"/>
                  </a:lnSpc>
                </a:pPr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r="-8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Contemporary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>
              <a:xfrm>
                <a:off x="1261775" y="1770422"/>
                <a:ext cx="9668449" cy="4610906"/>
              </a:xfrm>
            </p:spPr>
            <p:txBody>
              <a:bodyPr/>
              <a:lstStyle/>
              <a:p>
                <a:pPr marL="11112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TW" sz="40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mr-IN" altLang="zh-TW" sz="40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4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den>
                          </m:f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4000" dirty="0" smtClean="0"/>
              </a:p>
              <a:p>
                <a:pPr marL="11112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zh-TW" sz="4000" b="0" i="1" smtClean="0">
                          <a:latin typeface="Cambria Math" charset="0"/>
                        </a:rPr>
                        <m:t>𝑑𝐵𝑚</m:t>
                      </m:r>
                      <m:r>
                        <a:rPr kumimoji="1" lang="en-US" altLang="zh-TW" sz="4000" b="0" i="1" smtClean="0">
                          <a:latin typeface="Cambria Math" charset="0"/>
                        </a:rPr>
                        <m:t>)</m:t>
                      </m:r>
                      <m:r>
                        <a:rPr kumimoji="1" lang="en-US" altLang="zh-TW" sz="4000" b="0" i="0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+20</m:t>
                      </m:r>
                      <m:sSub>
                        <m:sSubPr>
                          <m:ctrlPr>
                            <a:rPr kumimoji="1" lang="en-US" altLang="zh-TW" sz="4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𝑙𝑜𝑔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  <m:r>
                        <a:rPr kumimoji="1" lang="en-US" altLang="zh-TW" sz="4000" i="1">
                          <a:latin typeface="Cambria Math" charset="0"/>
                        </a:rPr>
                        <m:t>(</m:t>
                      </m:r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TW" sz="4000" i="1">
                              <a:latin typeface="Cambria Math" charset="0"/>
                            </a:rPr>
                            <m:t>4</m:t>
                          </m:r>
                          <m:r>
                            <a:rPr kumimoji="1" lang="en-US" altLang="zh-TW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r>
                            <a:rPr kumimoji="1" lang="en-US" altLang="zh-TW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4000" dirty="0"/>
              </a:p>
              <a:p>
                <a:pPr marL="11112" indent="0" algn="ctr">
                  <a:lnSpc>
                    <a:spcPct val="150000"/>
                  </a:lnSpc>
                  <a:buNone/>
                </a:pPr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775" y="1770422"/>
                <a:ext cx="9668449" cy="4610906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36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Directivities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>
              <a:xfrm>
                <a:off x="1411067" y="2311600"/>
                <a:ext cx="5306976" cy="4610906"/>
              </a:xfrm>
            </p:spPr>
            <p:txBody>
              <a:bodyPr/>
              <a:lstStyle/>
              <a:p>
                <a:pPr marL="11112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40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𝐷</m:t>
                      </m:r>
                      <m:r>
                        <a:rPr kumimoji="1" lang="en-US" altLang="zh-TW" sz="40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fPr>
                        <m:num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num>
                        <m:den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1−</m:t>
                          </m:r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𝑐𝑜𝑠</m:t>
                          </m:r>
                          <m:f>
                            <m:fPr>
                              <m:ctrlPr>
                                <a:rPr kumimoji="1" lang="mr-IN" altLang="zh-TW" sz="4000" b="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fPr>
                            <m:num>
                              <m:r>
                                <a:rPr kumimoji="1" lang="mr-IN" altLang="zh-TW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kumimoji="1" lang="en-US" altLang="zh-TW" sz="4000" b="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kumimoji="1" lang="en-US" altLang="zh-TW" sz="4000" b="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𝑑𝐵𝑖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=10</m:t>
                      </m:r>
                      <m:r>
                        <a:rPr kumimoji="1" lang="en-US" altLang="zh-TW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sSub>
                        <m:sSubPr>
                          <m:ctrlPr>
                            <a:rPr kumimoji="1" lang="en-US" altLang="zh-TW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𝑙𝑜𝑔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10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</m:t>
                      </m:r>
                    </m:oMath>
                  </m:oMathPara>
                </a14:m>
                <a:endParaRPr kumimoji="1" lang="zh-TW" altLang="en-US" sz="40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11067" y="2311600"/>
                <a:ext cx="5306976" cy="4610906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816" y="1612508"/>
            <a:ext cx="5133945" cy="513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7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Isotropic Radiator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3" name="Isotropic_radiator_animation_240x240x8frame_0.4sec_OoP7iC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90950" y="1770063"/>
            <a:ext cx="4611688" cy="4611687"/>
          </a:xfrm>
        </p:spPr>
      </p:pic>
    </p:spTree>
    <p:extLst>
      <p:ext uri="{BB962C8B-B14F-4D97-AF65-F5344CB8AC3E}">
        <p14:creationId xmlns:p14="http://schemas.microsoft.com/office/powerpoint/2010/main" val="3969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 txBox="1">
                <a:spLocks/>
              </p:cNvSpPr>
              <p:nvPr/>
            </p:nvSpPr>
            <p:spPr>
              <a:xfrm>
                <a:off x="801891" y="2685808"/>
                <a:ext cx="3840855" cy="117887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112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 smtClean="0">
                          <a:latin typeface="Cambria Math" charset="0"/>
                        </a:rPr>
                        <m:t>=(</m:t>
                      </m:r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TW" sz="400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4000" dirty="0" smtClean="0"/>
              </a:p>
            </p:txBody>
          </p:sp>
        </mc:Choice>
        <mc:Fallback xmlns="">
          <p:sp>
            <p:nvSpPr>
              <p:cNvPr id="3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891" y="2685808"/>
                <a:ext cx="3840855" cy="1178870"/>
              </a:xfrm>
              <a:prstGeom prst="rect">
                <a:avLst/>
              </a:prstGeom>
              <a:blipFill rotWithShape="0">
                <a:blip r:embed="rId3"/>
                <a:stretch>
                  <a:fillRect b="-20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7028742" y="2592588"/>
                <a:ext cx="4072140" cy="13653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mr-IN" altLang="zh-TW" sz="40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4</m:t>
                              </m:r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den>
                          </m:f>
                          <m:r>
                            <a:rPr kumimoji="1" lang="en-US" altLang="zh-TW" sz="4000" i="1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40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742" y="2592588"/>
                <a:ext cx="4072140" cy="13653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箭頭接點 5"/>
          <p:cNvCxnSpPr/>
          <p:nvPr/>
        </p:nvCxnSpPr>
        <p:spPr>
          <a:xfrm>
            <a:off x="4437475" y="3275243"/>
            <a:ext cx="2385996" cy="0"/>
          </a:xfrm>
          <a:prstGeom prst="straightConnector1">
            <a:avLst/>
          </a:prstGeom>
          <a:ln w="165100"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90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35362" y="1700811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3200" b="1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</p:txBody>
      </p:sp>
    </p:spTree>
    <p:extLst>
      <p:ext uri="{BB962C8B-B14F-4D97-AF65-F5344CB8AC3E}">
        <p14:creationId xmlns:p14="http://schemas.microsoft.com/office/powerpoint/2010/main" val="15441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Channel Fading Summary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3289" y="1522477"/>
            <a:ext cx="5760640" cy="461090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sz="3000" dirty="0" smtClean="0"/>
              <a:t>Small-scale fading</a:t>
            </a:r>
          </a:p>
          <a:p>
            <a:pPr lvl="1"/>
            <a:r>
              <a:rPr kumimoji="1" lang="en-US" altLang="zh-TW" dirty="0" smtClean="0">
                <a:solidFill>
                  <a:schemeClr val="accent1"/>
                </a:solidFill>
              </a:rPr>
              <a:t>Doppler spread </a:t>
            </a:r>
          </a:p>
          <a:p>
            <a:pPr lvl="2"/>
            <a:r>
              <a:rPr kumimoji="1" lang="en-US" altLang="zh-TW" dirty="0" smtClean="0"/>
              <a:t>Slow fading </a:t>
            </a:r>
          </a:p>
          <a:p>
            <a:pPr lvl="2"/>
            <a:r>
              <a:rPr kumimoji="1" lang="en-US" altLang="zh-TW" dirty="0" smtClean="0"/>
              <a:t>Fast fading</a:t>
            </a:r>
          </a:p>
          <a:p>
            <a:pPr lvl="1">
              <a:lnSpc>
                <a:spcPct val="150000"/>
              </a:lnSpc>
            </a:pPr>
            <a:r>
              <a:rPr kumimoji="1" lang="en-US" altLang="zh-TW" dirty="0" smtClean="0">
                <a:solidFill>
                  <a:schemeClr val="accent1"/>
                </a:solidFill>
              </a:rPr>
              <a:t>Delay spread</a:t>
            </a:r>
            <a:r>
              <a:rPr kumimoji="1" lang="en-US" altLang="zh-TW" dirty="0" smtClean="0"/>
              <a:t> </a:t>
            </a:r>
          </a:p>
          <a:p>
            <a:pPr lvl="2"/>
            <a:r>
              <a:rPr kumimoji="1" lang="en-US" altLang="zh-TW" dirty="0" smtClean="0"/>
              <a:t>Flat fading </a:t>
            </a:r>
          </a:p>
          <a:p>
            <a:pPr lvl="2"/>
            <a:r>
              <a:rPr kumimoji="1" lang="en-US" altLang="zh-TW" dirty="0" smtClean="0"/>
              <a:t>Frequency-selective fading</a:t>
            </a:r>
          </a:p>
          <a:p>
            <a:pPr>
              <a:lnSpc>
                <a:spcPct val="150000"/>
              </a:lnSpc>
            </a:pPr>
            <a:r>
              <a:rPr kumimoji="1" lang="en-US" altLang="zh-TW" sz="3000" dirty="0" smtClean="0"/>
              <a:t>Large-scale fading </a:t>
            </a:r>
          </a:p>
          <a:p>
            <a:pPr lvl="1"/>
            <a:r>
              <a:rPr kumimoji="1" lang="en-US" altLang="zh-TW" dirty="0" smtClean="0">
                <a:solidFill>
                  <a:schemeClr val="accent1"/>
                </a:solidFill>
              </a:rPr>
              <a:t>Path loss </a:t>
            </a:r>
          </a:p>
          <a:p>
            <a:pPr lvl="2"/>
            <a:r>
              <a:rPr kumimoji="1" lang="en-US" altLang="zh-TW" dirty="0" smtClean="0"/>
              <a:t>Shadowing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文字方塊 4"/>
          <p:cNvSpPr txBox="1"/>
          <p:nvPr/>
        </p:nvSpPr>
        <p:spPr>
          <a:xfrm>
            <a:off x="7637929" y="3535543"/>
            <a:ext cx="842683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283730" y="4427872"/>
            <a:ext cx="1960793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1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Multipath</a:t>
            </a:r>
            <a:endParaRPr kumimoji="1" lang="zh-TW" altLang="en-US" sz="3200" b="1" baseline="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068167" y="2675685"/>
            <a:ext cx="1688283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1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  <a:endParaRPr kumimoji="1" lang="zh-TW" altLang="en-US" sz="3200" b="1" baseline="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橢圓 7"/>
          <p:cNvSpPr/>
          <p:nvPr/>
        </p:nvSpPr>
        <p:spPr>
          <a:xfrm>
            <a:off x="7734750" y="2400601"/>
            <a:ext cx="2287791" cy="124804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8071820" y="4054806"/>
            <a:ext cx="2384613" cy="1265396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" name="直線箭頭接點 10"/>
          <p:cNvCxnSpPr>
            <a:stCxn id="8" idx="2"/>
          </p:cNvCxnSpPr>
          <p:nvPr/>
        </p:nvCxnSpPr>
        <p:spPr>
          <a:xfrm flipH="1" flipV="1">
            <a:off x="3783106" y="2675685"/>
            <a:ext cx="3951644" cy="34893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/>
          <p:cNvCxnSpPr>
            <a:stCxn id="9" idx="2"/>
          </p:cNvCxnSpPr>
          <p:nvPr/>
        </p:nvCxnSpPr>
        <p:spPr>
          <a:xfrm flipH="1" flipV="1">
            <a:off x="3550024" y="4242905"/>
            <a:ext cx="4521796" cy="44459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17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31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Demo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89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35362" y="3159486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3200" b="1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</p:txBody>
      </p:sp>
    </p:spTree>
    <p:extLst>
      <p:ext uri="{BB962C8B-B14F-4D97-AF65-F5344CB8AC3E}">
        <p14:creationId xmlns:p14="http://schemas.microsoft.com/office/powerpoint/2010/main" val="56898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33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Basic Elements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78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Standard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5653064" cy="461090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/>
              <a:t>Bar code </a:t>
            </a:r>
            <a:endParaRPr lang="en-US" altLang="zh-TW" dirty="0" smtClean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Traditional wireless </a:t>
            </a:r>
          </a:p>
          <a:p>
            <a:pPr marL="403225" lvl="1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identification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Defacement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chemeClr val="accent1"/>
                </a:solidFill>
              </a:rPr>
              <a:t>Line of sight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chemeClr val="accent1"/>
                </a:solidFill>
              </a:rPr>
              <a:t>Manual</a:t>
            </a:r>
            <a:r>
              <a:rPr lang="en-US" altLang="zh-TW" dirty="0">
                <a:solidFill>
                  <a:schemeClr val="accent1"/>
                </a:solidFill>
              </a:rPr>
              <a:t> </a:t>
            </a:r>
            <a:r>
              <a:rPr lang="en-US" altLang="zh-TW" dirty="0"/>
              <a:t>manipulation</a:t>
            </a:r>
            <a:endParaRPr lang="en-US" altLang="zh-TW" dirty="0" smtClean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Read </a:t>
            </a:r>
            <a:r>
              <a:rPr lang="en-US" altLang="zh-TW" dirty="0" smtClean="0">
                <a:solidFill>
                  <a:schemeClr val="accent1"/>
                </a:solidFill>
              </a:rPr>
              <a:t>separately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5988424" y="1700808"/>
            <a:ext cx="5653064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dirty="0" smtClean="0">
                <a:solidFill>
                  <a:schemeClr val="accent1"/>
                </a:solidFill>
              </a:rPr>
              <a:t>R</a:t>
            </a:r>
            <a:r>
              <a:rPr lang="en-US" altLang="zh-TW" dirty="0" smtClean="0"/>
              <a:t>adio </a:t>
            </a:r>
            <a:r>
              <a:rPr lang="en-US" altLang="zh-TW" dirty="0" smtClean="0">
                <a:solidFill>
                  <a:schemeClr val="accent1"/>
                </a:solidFill>
              </a:rPr>
              <a:t>F</a:t>
            </a:r>
            <a:r>
              <a:rPr lang="en-US" altLang="zh-TW" dirty="0" smtClean="0"/>
              <a:t>requency </a:t>
            </a:r>
            <a:r>
              <a:rPr lang="en-US" altLang="zh-TW" dirty="0" err="1" smtClean="0">
                <a:solidFill>
                  <a:schemeClr val="accent1"/>
                </a:solidFill>
              </a:rPr>
              <a:t>ID</a:t>
            </a:r>
            <a:r>
              <a:rPr lang="en-US" altLang="zh-TW" dirty="0" err="1" smtClean="0"/>
              <a:t>entification</a:t>
            </a:r>
            <a:endParaRPr lang="en-US" altLang="zh-TW" dirty="0" smtClean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Brand new wireless </a:t>
            </a:r>
          </a:p>
          <a:p>
            <a:pPr marL="403225" lvl="1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identification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RF based communication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rgbClr val="FF0000"/>
                </a:solidFill>
              </a:rPr>
              <a:t>Non-line of sight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System based operation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Read  </a:t>
            </a:r>
            <a:r>
              <a:rPr lang="en-US" altLang="zh-TW" dirty="0" smtClean="0">
                <a:solidFill>
                  <a:srgbClr val="FF0000"/>
                </a:solidFill>
              </a:rPr>
              <a:t>simultaneously</a:t>
            </a:r>
          </a:p>
        </p:txBody>
      </p:sp>
    </p:spTree>
    <p:extLst>
      <p:ext uri="{BB962C8B-B14F-4D97-AF65-F5344CB8AC3E}">
        <p14:creationId xmlns:p14="http://schemas.microsoft.com/office/powerpoint/2010/main" val="39285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eading Frequency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2566660"/>
              </p:ext>
            </p:extLst>
          </p:nvPr>
        </p:nvGraphicFramePr>
        <p:xfrm>
          <a:off x="334963" y="1700212"/>
          <a:ext cx="11659815" cy="46811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19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319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3196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3196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33196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71043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Frequency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Price range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Read Range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Limitations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Applications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Frequency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125-134 kHz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( &lt; 1 m.)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reading speed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Animal tracking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 Frequency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13.56 Mhz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to Middle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( &lt; 1.5 m)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Problems with metal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Library,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access control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Ultra-high Freq.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860-930 MHz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Middle to High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 ( &gt; 10 m)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Interference problems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Vehicle tracking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Microwave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2.4 GHz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 ( &gt; 50 m)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Not widely deployed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Vehicle access control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9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RFID Reading Frequency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36</a:t>
            </a:fld>
            <a:endParaRPr lang="en-US"/>
          </a:p>
        </p:txBody>
      </p:sp>
      <p:grpSp>
        <p:nvGrpSpPr>
          <p:cNvPr id="64" name="Group 2"/>
          <p:cNvGrpSpPr>
            <a:grpSpLocks/>
          </p:cNvGrpSpPr>
          <p:nvPr/>
        </p:nvGrpSpPr>
        <p:grpSpPr bwMode="auto">
          <a:xfrm>
            <a:off x="303028" y="1457401"/>
            <a:ext cx="12373066" cy="5346278"/>
            <a:chOff x="582" y="776"/>
            <a:chExt cx="4975" cy="3166"/>
          </a:xfrm>
        </p:grpSpPr>
        <p:sp>
          <p:nvSpPr>
            <p:cNvPr id="65" name="Text Box 3"/>
            <p:cNvSpPr txBox="1">
              <a:spLocks noChangeArrowheads="1"/>
            </p:cNvSpPr>
            <p:nvPr/>
          </p:nvSpPr>
          <p:spPr bwMode="auto">
            <a:xfrm>
              <a:off x="5100" y="2516"/>
              <a:ext cx="45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400">
                  <a:latin typeface="Times New Roman" charset="0"/>
                </a:rPr>
                <a:t>MHz</a:t>
              </a:r>
              <a:endParaRPr lang="en-US" altLang="zh-TW" sz="2400">
                <a:latin typeface="Times New Roman" charset="0"/>
              </a:endParaRPr>
            </a:p>
          </p:txBody>
        </p:sp>
        <p:grpSp>
          <p:nvGrpSpPr>
            <p:cNvPr id="66" name="Group 4"/>
            <p:cNvGrpSpPr>
              <a:grpSpLocks/>
            </p:cNvGrpSpPr>
            <p:nvPr/>
          </p:nvGrpSpPr>
          <p:grpSpPr bwMode="auto">
            <a:xfrm>
              <a:off x="582" y="776"/>
              <a:ext cx="4506" cy="3166"/>
              <a:chOff x="631" y="776"/>
              <a:chExt cx="4881" cy="3166"/>
            </a:xfrm>
          </p:grpSpPr>
          <p:sp>
            <p:nvSpPr>
              <p:cNvPr id="67" name="Line 5"/>
              <p:cNvSpPr>
                <a:spLocks noChangeShapeType="1"/>
              </p:cNvSpPr>
              <p:nvPr/>
            </p:nvSpPr>
            <p:spPr bwMode="auto">
              <a:xfrm>
                <a:off x="3216" y="776"/>
                <a:ext cx="1" cy="19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8" name="Line 6"/>
              <p:cNvSpPr>
                <a:spLocks noChangeShapeType="1"/>
              </p:cNvSpPr>
              <p:nvPr/>
            </p:nvSpPr>
            <p:spPr bwMode="auto">
              <a:xfrm flipV="1">
                <a:off x="1533" y="84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grpSp>
            <p:nvGrpSpPr>
              <p:cNvPr id="69" name="Group 7"/>
              <p:cNvGrpSpPr>
                <a:grpSpLocks/>
              </p:cNvGrpSpPr>
              <p:nvPr/>
            </p:nvGrpSpPr>
            <p:grpSpPr bwMode="auto">
              <a:xfrm>
                <a:off x="631" y="1034"/>
                <a:ext cx="4881" cy="2908"/>
                <a:chOff x="631" y="1034"/>
                <a:chExt cx="4881" cy="2908"/>
              </a:xfrm>
            </p:grpSpPr>
            <p:grpSp>
              <p:nvGrpSpPr>
                <p:cNvPr id="70" name="Group 8"/>
                <p:cNvGrpSpPr>
                  <a:grpSpLocks/>
                </p:cNvGrpSpPr>
                <p:nvPr/>
              </p:nvGrpSpPr>
              <p:grpSpPr bwMode="auto">
                <a:xfrm>
                  <a:off x="1536" y="1116"/>
                  <a:ext cx="1703" cy="276"/>
                  <a:chOff x="1476" y="819"/>
                  <a:chExt cx="1719" cy="276"/>
                </a:xfrm>
              </p:grpSpPr>
              <p:sp>
                <p:nvSpPr>
                  <p:cNvPr id="120" name="Line 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476" y="970"/>
                    <a:ext cx="23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21" name="Line 10"/>
                  <p:cNvSpPr>
                    <a:spLocks noChangeShapeType="1"/>
                  </p:cNvSpPr>
                  <p:nvPr/>
                </p:nvSpPr>
                <p:spPr bwMode="auto">
                  <a:xfrm>
                    <a:off x="2907" y="970"/>
                    <a:ext cx="288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22" name="Text Box 1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32" y="819"/>
                    <a:ext cx="1390" cy="276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algn="ctr"/>
                    <a:r>
                      <a:rPr lang="en-US" altLang="zh-TW" sz="2800" dirty="0">
                        <a:latin typeface="標楷體" charset="-120"/>
                        <a:ea typeface="標楷體" charset="-120"/>
                      </a:rPr>
                      <a:t>FCC</a:t>
                    </a:r>
                    <a:r>
                      <a:rPr lang="zh-TW" altLang="en-US" sz="2800" dirty="0">
                        <a:latin typeface="標楷體" charset="-120"/>
                        <a:ea typeface="標楷體" charset="-120"/>
                      </a:rPr>
                      <a:t>開放</a:t>
                    </a:r>
                    <a:r>
                      <a:rPr lang="en-US" altLang="zh-TW" sz="2800" dirty="0">
                        <a:latin typeface="標楷體" charset="-120"/>
                        <a:ea typeface="標楷體" charset="-120"/>
                      </a:rPr>
                      <a:t>RFID</a:t>
                    </a:r>
                    <a:r>
                      <a:rPr lang="zh-TW" altLang="en-US" sz="2800" dirty="0">
                        <a:latin typeface="標楷體" charset="-120"/>
                        <a:ea typeface="標楷體" charset="-120"/>
                      </a:rPr>
                      <a:t>頻段</a:t>
                    </a:r>
                    <a:endParaRPr lang="zh-TW" altLang="en-US" sz="4400" dirty="0">
                      <a:latin typeface="標楷體" charset="-120"/>
                      <a:ea typeface="標楷體" charset="-120"/>
                    </a:endParaRPr>
                  </a:p>
                </p:txBody>
              </p:sp>
            </p:grpSp>
            <p:sp>
              <p:nvSpPr>
                <p:cNvPr id="71" name="Rectangle 12"/>
                <p:cNvSpPr>
                  <a:spLocks noChangeArrowheads="1"/>
                </p:cNvSpPr>
                <p:nvPr/>
              </p:nvSpPr>
              <p:spPr bwMode="auto">
                <a:xfrm>
                  <a:off x="918" y="1833"/>
                  <a:ext cx="341" cy="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zh-TW" altLang="zh-TW" sz="2400">
                    <a:latin typeface="Times New Roman" charset="0"/>
                    <a:ea typeface="標楷體" charset="-120"/>
                  </a:endParaRPr>
                </a:p>
              </p:txBody>
            </p:sp>
            <p:sp>
              <p:nvSpPr>
                <p:cNvPr id="72" name="Rectangle 13"/>
                <p:cNvSpPr>
                  <a:spLocks noChangeArrowheads="1"/>
                </p:cNvSpPr>
                <p:nvPr/>
              </p:nvSpPr>
              <p:spPr bwMode="auto">
                <a:xfrm>
                  <a:off x="1247" y="1833"/>
                  <a:ext cx="984" cy="795"/>
                </a:xfrm>
                <a:prstGeom prst="rect">
                  <a:avLst/>
                </a:prstGeom>
                <a:solidFill>
                  <a:srgbClr val="D4FF9F"/>
                </a:solidFill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p:spPr>
              <p:txBody>
                <a:bodyPr anchor="ctr"/>
                <a:lstStyle/>
                <a:p>
                  <a:pPr algn="ctr"/>
                  <a:r>
                    <a:rPr lang="zh-TW" altLang="en-US" sz="2600" dirty="0">
                      <a:latin typeface="標楷體" charset="-120"/>
                      <a:ea typeface="標楷體" charset="-120"/>
                    </a:rPr>
                    <a:t>中華</a:t>
                  </a:r>
                  <a:r>
                    <a:rPr lang="zh-TW" altLang="en-US" sz="2600" dirty="0" smtClean="0">
                      <a:latin typeface="標楷體" charset="-120"/>
                      <a:ea typeface="標楷體" charset="-120"/>
                    </a:rPr>
                    <a:t>電信</a:t>
                  </a:r>
                  <a:endParaRPr lang="en-US" altLang="zh-TW" sz="2600" dirty="0">
                    <a:latin typeface="標楷體" charset="-120"/>
                    <a:ea typeface="標楷體" charset="-120"/>
                  </a:endParaRPr>
                </a:p>
                <a:p>
                  <a:pPr algn="ctr"/>
                  <a:r>
                    <a:rPr lang="en-US" altLang="zh-TW" sz="2600" dirty="0" smtClean="0">
                      <a:latin typeface="標楷體" charset="-120"/>
                      <a:ea typeface="標楷體" charset="-120"/>
                    </a:rPr>
                    <a:t>Up link</a:t>
                  </a:r>
                  <a:endParaRPr lang="zh-TW" altLang="en-US" sz="26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73" name="Rectangle 14"/>
                <p:cNvSpPr>
                  <a:spLocks noChangeArrowheads="1"/>
                </p:cNvSpPr>
                <p:nvPr/>
              </p:nvSpPr>
              <p:spPr bwMode="auto">
                <a:xfrm>
                  <a:off x="3871" y="1833"/>
                  <a:ext cx="1030" cy="800"/>
                </a:xfrm>
                <a:prstGeom prst="rect">
                  <a:avLst/>
                </a:prstGeom>
                <a:solidFill>
                  <a:srgbClr val="D4FF9F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zh-TW" altLang="en-US" sz="2600" dirty="0">
                      <a:latin typeface="標楷體" charset="-120"/>
                      <a:ea typeface="標楷體" charset="-120"/>
                    </a:rPr>
                    <a:t>中華電信</a:t>
                  </a:r>
                </a:p>
                <a:p>
                  <a:pPr algn="ctr"/>
                  <a:r>
                    <a:rPr lang="en-US" altLang="zh-TW" sz="2600" dirty="0" smtClean="0">
                      <a:latin typeface="標楷體" charset="-120"/>
                      <a:ea typeface="標楷體" charset="-120"/>
                    </a:rPr>
                    <a:t>Down link</a:t>
                  </a:r>
                  <a:r>
                    <a:rPr lang="en-US" altLang="zh-TW" sz="2600" dirty="0" smtClean="0">
                      <a:latin typeface="Times New Roman" charset="0"/>
                    </a:rPr>
                    <a:t> </a:t>
                  </a:r>
                  <a:endParaRPr lang="en-US" altLang="zh-TW" sz="2600" dirty="0">
                    <a:latin typeface="Times New Roman" charset="0"/>
                  </a:endParaRPr>
                </a:p>
              </p:txBody>
            </p:sp>
            <p:sp>
              <p:nvSpPr>
                <p:cNvPr id="74" name="Rectangle 15"/>
                <p:cNvSpPr>
                  <a:spLocks noChangeArrowheads="1"/>
                </p:cNvSpPr>
                <p:nvPr/>
              </p:nvSpPr>
              <p:spPr bwMode="auto">
                <a:xfrm>
                  <a:off x="2813" y="1833"/>
                  <a:ext cx="412" cy="799"/>
                </a:xfrm>
                <a:prstGeom prst="rect">
                  <a:avLst/>
                </a:prstGeom>
                <a:solidFill>
                  <a:srgbClr val="F220ED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en-US" altLang="zh-TW" sz="2400" dirty="0" smtClean="0">
                      <a:solidFill>
                        <a:schemeClr val="bg1"/>
                      </a:solidFill>
                      <a:latin typeface="Times New Roman" charset="0"/>
                    </a:rPr>
                    <a:t>RFID</a:t>
                  </a:r>
                  <a:endParaRPr lang="en-US" altLang="zh-TW" sz="2400" dirty="0">
                    <a:latin typeface="Times New Roman" charset="0"/>
                  </a:endParaRPr>
                </a:p>
              </p:txBody>
            </p:sp>
            <p:grpSp>
              <p:nvGrpSpPr>
                <p:cNvPr id="75" name="Group 16"/>
                <p:cNvGrpSpPr>
                  <a:grpSpLocks/>
                </p:cNvGrpSpPr>
                <p:nvPr/>
              </p:nvGrpSpPr>
              <p:grpSpPr bwMode="auto">
                <a:xfrm>
                  <a:off x="2395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18" name="Line 1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9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 smtClean="0">
                        <a:latin typeface="Times New Roman" charset="0"/>
                      </a:rPr>
                      <a:t>915</a:t>
                    </a:r>
                    <a:endParaRPr lang="en-US" altLang="zh-TW" sz="26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6" name="Group 19"/>
                <p:cNvGrpSpPr>
                  <a:grpSpLocks/>
                </p:cNvGrpSpPr>
                <p:nvPr/>
              </p:nvGrpSpPr>
              <p:grpSpPr bwMode="auto">
                <a:xfrm>
                  <a:off x="3054" y="2616"/>
                  <a:ext cx="343" cy="719"/>
                  <a:chOff x="6240" y="3597"/>
                  <a:chExt cx="720" cy="1080"/>
                </a:xfrm>
              </p:grpSpPr>
              <p:sp>
                <p:nvSpPr>
                  <p:cNvPr id="116" name="Line 2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7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928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7" name="Group 22"/>
                <p:cNvGrpSpPr>
                  <a:grpSpLocks/>
                </p:cNvGrpSpPr>
                <p:nvPr/>
              </p:nvGrpSpPr>
              <p:grpSpPr bwMode="auto">
                <a:xfrm>
                  <a:off x="2644" y="2624"/>
                  <a:ext cx="343" cy="719"/>
                  <a:chOff x="6240" y="3597"/>
                  <a:chExt cx="720" cy="1080"/>
                </a:xfrm>
              </p:grpSpPr>
              <p:sp>
                <p:nvSpPr>
                  <p:cNvPr id="114" name="Line 2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5" name="Text Box 2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922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8" name="Group 25"/>
                <p:cNvGrpSpPr>
                  <a:grpSpLocks/>
                </p:cNvGrpSpPr>
                <p:nvPr/>
              </p:nvGrpSpPr>
              <p:grpSpPr bwMode="auto">
                <a:xfrm>
                  <a:off x="2066" y="2633"/>
                  <a:ext cx="344" cy="720"/>
                  <a:chOff x="6240" y="3597"/>
                  <a:chExt cx="720" cy="1080"/>
                </a:xfrm>
              </p:grpSpPr>
              <p:sp>
                <p:nvSpPr>
                  <p:cNvPr id="112" name="Line 2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3" name="Text Box 2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910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9" name="Group 28"/>
                <p:cNvGrpSpPr>
                  <a:grpSpLocks/>
                </p:cNvGrpSpPr>
                <p:nvPr/>
              </p:nvGrpSpPr>
              <p:grpSpPr bwMode="auto">
                <a:xfrm>
                  <a:off x="1066" y="2633"/>
                  <a:ext cx="345" cy="720"/>
                  <a:chOff x="6240" y="3597"/>
                  <a:chExt cx="720" cy="1080"/>
                </a:xfrm>
              </p:grpSpPr>
              <p:sp>
                <p:nvSpPr>
                  <p:cNvPr id="110" name="Line 2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1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895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sp>
              <p:nvSpPr>
                <p:cNvPr id="80" name="Rectangle 31"/>
                <p:cNvSpPr>
                  <a:spLocks noChangeArrowheads="1"/>
                </p:cNvSpPr>
                <p:nvPr/>
              </p:nvSpPr>
              <p:spPr bwMode="auto">
                <a:xfrm>
                  <a:off x="3653" y="1833"/>
                  <a:ext cx="218" cy="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zh-TW" sz="800">
                    <a:latin typeface="Times New Roman" charset="0"/>
                  </a:endParaRPr>
                </a:p>
              </p:txBody>
            </p:sp>
            <p:grpSp>
              <p:nvGrpSpPr>
                <p:cNvPr id="81" name="Group 32"/>
                <p:cNvGrpSpPr>
                  <a:grpSpLocks/>
                </p:cNvGrpSpPr>
                <p:nvPr/>
              </p:nvGrpSpPr>
              <p:grpSpPr bwMode="auto">
                <a:xfrm>
                  <a:off x="3707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08" name="Line 3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9" name="Text Box 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940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82" name="Group 35"/>
                <p:cNvGrpSpPr>
                  <a:grpSpLocks/>
                </p:cNvGrpSpPr>
                <p:nvPr/>
              </p:nvGrpSpPr>
              <p:grpSpPr bwMode="auto">
                <a:xfrm>
                  <a:off x="4692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06" name="Line 3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7" name="Text Box 3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955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83" name="Group 38"/>
                <p:cNvGrpSpPr>
                  <a:grpSpLocks/>
                </p:cNvGrpSpPr>
                <p:nvPr/>
              </p:nvGrpSpPr>
              <p:grpSpPr bwMode="auto">
                <a:xfrm>
                  <a:off x="4965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04" name="Line 3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5" name="Text Box 4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960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84" name="Group 41"/>
                <p:cNvGrpSpPr>
                  <a:grpSpLocks/>
                </p:cNvGrpSpPr>
                <p:nvPr/>
              </p:nvGrpSpPr>
              <p:grpSpPr bwMode="auto">
                <a:xfrm>
                  <a:off x="1356" y="2633"/>
                  <a:ext cx="344" cy="720"/>
                  <a:chOff x="6240" y="3597"/>
                  <a:chExt cx="720" cy="1080"/>
                </a:xfrm>
              </p:grpSpPr>
              <p:sp>
                <p:nvSpPr>
                  <p:cNvPr id="102" name="Line 4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3" name="Text Box 4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902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sp>
              <p:nvSpPr>
                <p:cNvPr id="85" name="Rectangle 44"/>
                <p:cNvSpPr>
                  <a:spLocks noChangeArrowheads="1"/>
                </p:cNvSpPr>
                <p:nvPr/>
              </p:nvSpPr>
              <p:spPr bwMode="auto">
                <a:xfrm>
                  <a:off x="4855" y="1833"/>
                  <a:ext cx="309" cy="800"/>
                </a:xfrm>
                <a:prstGeom prst="rect">
                  <a:avLst/>
                </a:prstGeom>
                <a:solidFill>
                  <a:srgbClr val="99FFCC"/>
                </a:solidFill>
                <a:ln>
                  <a:noFill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zh-TW" altLang="en-US" sz="2400" dirty="0">
                      <a:latin typeface="標楷體" charset="-120"/>
                      <a:ea typeface="標楷體" charset="-120"/>
                    </a:rPr>
                    <a:t>遠傳</a:t>
                  </a:r>
                </a:p>
                <a:p>
                  <a:pPr algn="ctr"/>
                  <a:r>
                    <a:rPr lang="en-US" altLang="zh-TW" sz="2400" dirty="0" smtClean="0">
                      <a:latin typeface="標楷體" charset="-120"/>
                      <a:ea typeface="標楷體" charset="-120"/>
                    </a:rPr>
                    <a:t>DL</a:t>
                  </a:r>
                  <a:endParaRPr lang="en-US" altLang="zh-TW" sz="2400" dirty="0">
                    <a:latin typeface="Times New Roman" charset="0"/>
                  </a:endParaRPr>
                </a:p>
              </p:txBody>
            </p:sp>
            <p:sp>
              <p:nvSpPr>
                <p:cNvPr id="86" name="Rectangle 45"/>
                <p:cNvSpPr>
                  <a:spLocks noChangeArrowheads="1"/>
                </p:cNvSpPr>
                <p:nvPr/>
              </p:nvSpPr>
              <p:spPr bwMode="auto">
                <a:xfrm>
                  <a:off x="2231" y="1833"/>
                  <a:ext cx="328" cy="800"/>
                </a:xfrm>
                <a:prstGeom prst="rect">
                  <a:avLst/>
                </a:prstGeom>
                <a:solidFill>
                  <a:srgbClr val="99FFCC"/>
                </a:solidFill>
                <a:ln>
                  <a:noFill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accent2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zh-TW" altLang="en-US" sz="2800" dirty="0">
                      <a:latin typeface="標楷體" charset="-120"/>
                      <a:ea typeface="標楷體" charset="-120"/>
                    </a:rPr>
                    <a:t>遠</a:t>
                  </a:r>
                  <a:r>
                    <a:rPr lang="zh-TW" altLang="en-US" sz="2800" dirty="0" smtClean="0">
                      <a:latin typeface="標楷體" charset="-120"/>
                      <a:ea typeface="標楷體" charset="-120"/>
                    </a:rPr>
                    <a:t>傳</a:t>
                  </a:r>
                  <a:endParaRPr lang="en-US" altLang="zh-TW" sz="2800" dirty="0" smtClean="0">
                    <a:latin typeface="標楷體" charset="-120"/>
                    <a:ea typeface="標楷體" charset="-120"/>
                  </a:endParaRPr>
                </a:p>
                <a:p>
                  <a:pPr algn="ctr"/>
                  <a:r>
                    <a:rPr lang="en-US" altLang="zh-TW" sz="2800" dirty="0" smtClean="0">
                      <a:latin typeface="標楷體" charset="-120"/>
                      <a:ea typeface="標楷體" charset="-120"/>
                    </a:rPr>
                    <a:t>UP</a:t>
                  </a:r>
                  <a:endParaRPr lang="zh-TW" altLang="en-US" sz="28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87" name="Rectangle 46"/>
                <p:cNvSpPr>
                  <a:spLocks noChangeArrowheads="1"/>
                </p:cNvSpPr>
                <p:nvPr/>
              </p:nvSpPr>
              <p:spPr bwMode="auto">
                <a:xfrm>
                  <a:off x="3543" y="1833"/>
                  <a:ext cx="100" cy="800"/>
                </a:xfrm>
                <a:prstGeom prst="rect">
                  <a:avLst/>
                </a:prstGeom>
                <a:solidFill>
                  <a:srgbClr val="C5C5C5"/>
                </a:solidFill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88" name="Rectangle 47"/>
                <p:cNvSpPr>
                  <a:spLocks noChangeArrowheads="1"/>
                </p:cNvSpPr>
                <p:nvPr/>
              </p:nvSpPr>
              <p:spPr bwMode="auto">
                <a:xfrm>
                  <a:off x="918" y="1833"/>
                  <a:ext cx="111" cy="800"/>
                </a:xfrm>
                <a:prstGeom prst="rect">
                  <a:avLst/>
                </a:prstGeom>
                <a:solidFill>
                  <a:srgbClr val="C5C5C5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grpSp>
              <p:nvGrpSpPr>
                <p:cNvPr id="89" name="Group 48"/>
                <p:cNvGrpSpPr>
                  <a:grpSpLocks/>
                </p:cNvGrpSpPr>
                <p:nvPr/>
              </p:nvGrpSpPr>
              <p:grpSpPr bwMode="auto">
                <a:xfrm>
                  <a:off x="631" y="2632"/>
                  <a:ext cx="573" cy="689"/>
                  <a:chOff x="5978" y="3597"/>
                  <a:chExt cx="1202" cy="1034"/>
                </a:xfrm>
              </p:grpSpPr>
              <p:sp>
                <p:nvSpPr>
                  <p:cNvPr id="100" name="Line 4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1" name="Text Box 5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978" y="4091"/>
                    <a:ext cx="1202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891.4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90" name="Group 51"/>
                <p:cNvGrpSpPr>
                  <a:grpSpLocks/>
                </p:cNvGrpSpPr>
                <p:nvPr/>
              </p:nvGrpSpPr>
              <p:grpSpPr bwMode="auto">
                <a:xfrm>
                  <a:off x="3507" y="2637"/>
                  <a:ext cx="367" cy="1305"/>
                  <a:chOff x="3264" y="2496"/>
                  <a:chExt cx="323" cy="618"/>
                </a:xfrm>
              </p:grpSpPr>
              <p:sp>
                <p:nvSpPr>
                  <p:cNvPr id="98" name="Line 5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84" y="2496"/>
                    <a:ext cx="0" cy="4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9" name="Text Box 5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64" y="2976"/>
                    <a:ext cx="323" cy="13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TW" sz="2600" dirty="0">
                        <a:latin typeface="Times New Roman" charset="0"/>
                      </a:rPr>
                      <a:t>937</a:t>
                    </a:r>
                  </a:p>
                </p:txBody>
              </p:sp>
            </p:grpSp>
            <p:grpSp>
              <p:nvGrpSpPr>
                <p:cNvPr id="91" name="Group 54"/>
                <p:cNvGrpSpPr>
                  <a:grpSpLocks/>
                </p:cNvGrpSpPr>
                <p:nvPr/>
              </p:nvGrpSpPr>
              <p:grpSpPr bwMode="auto">
                <a:xfrm>
                  <a:off x="891" y="2614"/>
                  <a:ext cx="462" cy="1155"/>
                  <a:chOff x="3264" y="2496"/>
                  <a:chExt cx="405" cy="549"/>
                </a:xfrm>
              </p:grpSpPr>
              <p:sp>
                <p:nvSpPr>
                  <p:cNvPr id="96" name="Line 5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84" y="2496"/>
                    <a:ext cx="0" cy="4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7" name="Text Box 5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64" y="2906"/>
                    <a:ext cx="405" cy="13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TW" sz="2600" dirty="0">
                        <a:latin typeface="Times New Roman" charset="0"/>
                      </a:rPr>
                      <a:t>892</a:t>
                    </a:r>
                  </a:p>
                </p:txBody>
              </p:sp>
            </p:grpSp>
            <p:sp>
              <p:nvSpPr>
                <p:cNvPr id="92" name="Line 57"/>
                <p:cNvSpPr>
                  <a:spLocks noChangeShapeType="1"/>
                </p:cNvSpPr>
                <p:nvPr/>
              </p:nvSpPr>
              <p:spPr bwMode="auto">
                <a:xfrm>
                  <a:off x="645" y="2633"/>
                  <a:ext cx="4867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93" name="Text Box 58"/>
                <p:cNvSpPr txBox="1">
                  <a:spLocks noChangeArrowheads="1"/>
                </p:cNvSpPr>
                <p:nvPr/>
              </p:nvSpPr>
              <p:spPr bwMode="auto">
                <a:xfrm>
                  <a:off x="3534" y="2133"/>
                  <a:ext cx="371" cy="2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hangingPunct="0"/>
                  <a:r>
                    <a:rPr lang="zh-TW" altLang="en-US" sz="2600" dirty="0">
                      <a:solidFill>
                        <a:srgbClr val="FF3300"/>
                      </a:solidFill>
                      <a:latin typeface="標楷體" charset="-120"/>
                      <a:ea typeface="標楷體" charset="-120"/>
                    </a:rPr>
                    <a:t>增頻</a:t>
                  </a:r>
                  <a:endParaRPr lang="zh-TW" altLang="en-US" sz="26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94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877" y="2083"/>
                  <a:ext cx="467" cy="2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eaLnBrk="0" hangingPunct="0"/>
                  <a:r>
                    <a:rPr lang="zh-TW" altLang="en-US" sz="2600" dirty="0">
                      <a:solidFill>
                        <a:srgbClr val="FF3300"/>
                      </a:solidFill>
                      <a:latin typeface="標楷體" charset="-120"/>
                      <a:ea typeface="標楷體" charset="-120"/>
                    </a:rPr>
                    <a:t>增頻</a:t>
                  </a:r>
                  <a:endParaRPr lang="zh-TW" altLang="en-US" sz="26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95" name="AutoShape 60"/>
                <p:cNvSpPr>
                  <a:spLocks noChangeArrowheads="1"/>
                </p:cNvSpPr>
                <p:nvPr/>
              </p:nvSpPr>
              <p:spPr bwMode="auto">
                <a:xfrm>
                  <a:off x="3528" y="1034"/>
                  <a:ext cx="1164" cy="566"/>
                </a:xfrm>
                <a:prstGeom prst="wedgeRoundRectCallout">
                  <a:avLst>
                    <a:gd name="adj1" fmla="val -76013"/>
                    <a:gd name="adj2" fmla="val 97762"/>
                    <a:gd name="adj3" fmla="val 16667"/>
                  </a:avLst>
                </a:prstGeom>
                <a:solidFill>
                  <a:srgbClr val="FFD5FB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zh-TW" altLang="en-US" sz="2800" dirty="0">
                      <a:latin typeface="標楷體" charset="-120"/>
                      <a:ea typeface="標楷體" charset="-120"/>
                    </a:rPr>
                    <a:t>國內</a:t>
                  </a:r>
                  <a:r>
                    <a:rPr lang="en-US" altLang="zh-TW" sz="2800" dirty="0">
                      <a:latin typeface="標楷體" charset="-120"/>
                      <a:ea typeface="標楷體" charset="-120"/>
                    </a:rPr>
                    <a:t>RFID</a:t>
                  </a:r>
                  <a:r>
                    <a:rPr lang="zh-TW" altLang="en-US" sz="2800" dirty="0">
                      <a:latin typeface="標楷體" charset="-120"/>
                      <a:ea typeface="標楷體" charset="-120"/>
                    </a:rPr>
                    <a:t>頻段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9089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4688209"/>
              </p:ext>
            </p:extLst>
          </p:nvPr>
        </p:nvGraphicFramePr>
        <p:xfrm>
          <a:off x="334963" y="1700213"/>
          <a:ext cx="11521677" cy="25490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5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405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405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664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Tag Type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Reading Distance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Characteristic</a:t>
                      </a:r>
                      <a:r>
                        <a:rPr lang="zh-TW" altLang="en-US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Passive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&lt; 4m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</a:t>
                      </a:r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free</a:t>
                      </a:r>
                    </a:p>
                    <a:p>
                      <a:pPr algn="ctr"/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Cheap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Active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&gt; 100m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 loaded</a:t>
                      </a:r>
                    </a:p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Expensive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8" t="12473" r="13346" b="20075"/>
          <a:stretch/>
        </p:blipFill>
        <p:spPr>
          <a:xfrm>
            <a:off x="7792251" y="4523206"/>
            <a:ext cx="2248219" cy="222324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553037" y="4492082"/>
            <a:ext cx="6636458" cy="127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8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5690325"/>
              </p:ext>
            </p:extLst>
          </p:nvPr>
        </p:nvGraphicFramePr>
        <p:xfrm>
          <a:off x="334963" y="1700213"/>
          <a:ext cx="11521677" cy="25490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5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405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405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664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Tag Type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Reading Distance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Characteristic</a:t>
                      </a:r>
                      <a:r>
                        <a:rPr lang="zh-TW" altLang="en-US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Passive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&lt; 4m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</a:t>
                      </a:r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free</a:t>
                      </a:r>
                    </a:p>
                    <a:p>
                      <a:pPr algn="ctr"/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Cheap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Active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&gt; 100m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 loaded</a:t>
                      </a:r>
                    </a:p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Expensive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8" t="12473" r="13346" b="20075"/>
          <a:stretch/>
        </p:blipFill>
        <p:spPr>
          <a:xfrm>
            <a:off x="7792251" y="4523206"/>
            <a:ext cx="2248219" cy="222324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553037" y="4492082"/>
            <a:ext cx="6636458" cy="127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6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6" r="20587" b="4771"/>
          <a:stretch/>
        </p:blipFill>
        <p:spPr>
          <a:xfrm>
            <a:off x="788895" y="1792940"/>
            <a:ext cx="3908611" cy="4536141"/>
          </a:xfr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000621"/>
            <a:ext cx="4120778" cy="412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3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Signal Representation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General form</a:t>
            </a:r>
          </a:p>
          <a:p>
            <a:endParaRPr kumimoji="1" lang="en-US" altLang="zh-TW" sz="36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sz="3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sz="3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sz="3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Called the canonical representation of a </a:t>
            </a:r>
          </a:p>
          <a:p>
            <a:pPr marL="11112" indent="0">
              <a:buNone/>
            </a:pPr>
            <a:r>
              <a:rPr kumimoji="1"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    band-pass signal</a:t>
            </a:r>
            <a:endParaRPr kumimoji="1" lang="en-US" altLang="zh-TW" sz="3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Box 12"/>
          <p:cNvSpPr txBox="1"/>
          <p:nvPr/>
        </p:nvSpPr>
        <p:spPr>
          <a:xfrm>
            <a:off x="1643881" y="3353525"/>
            <a:ext cx="1832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amplitude </a:t>
            </a:r>
            <a:endParaRPr lang="en-US" sz="22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extBox 13"/>
          <p:cNvSpPr txBox="1"/>
          <p:nvPr/>
        </p:nvSpPr>
        <p:spPr>
          <a:xfrm>
            <a:off x="3928020" y="3353525"/>
            <a:ext cx="1713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endParaRPr lang="en-US" sz="28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TextBox 14"/>
          <p:cNvSpPr txBox="1"/>
          <p:nvPr/>
        </p:nvSpPr>
        <p:spPr>
          <a:xfrm>
            <a:off x="7017508" y="3353525"/>
            <a:ext cx="1063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phase</a:t>
            </a:r>
            <a:endParaRPr lang="en-US" sz="22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8" name="Straight Arrow Connector 16"/>
          <p:cNvCxnSpPr>
            <a:stCxn id="5" idx="0"/>
          </p:cNvCxnSpPr>
          <p:nvPr/>
        </p:nvCxnSpPr>
        <p:spPr>
          <a:xfrm flipV="1">
            <a:off x="2560158" y="2862542"/>
            <a:ext cx="1367862" cy="49098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18"/>
          <p:cNvCxnSpPr>
            <a:stCxn id="6" idx="0"/>
          </p:cNvCxnSpPr>
          <p:nvPr/>
        </p:nvCxnSpPr>
        <p:spPr>
          <a:xfrm flipV="1">
            <a:off x="4784954" y="2969226"/>
            <a:ext cx="701446" cy="38429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21"/>
          <p:cNvCxnSpPr>
            <a:stCxn id="7" idx="0"/>
          </p:cNvCxnSpPr>
          <p:nvPr/>
        </p:nvCxnSpPr>
        <p:spPr>
          <a:xfrm flipH="1" flipV="1">
            <a:off x="6862021" y="2969226"/>
            <a:ext cx="687043" cy="38429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817" y="2486003"/>
            <a:ext cx="4576515" cy="400045"/>
          </a:xfrm>
          <a:prstGeom prst="rect">
            <a:avLst/>
          </a:prstGeom>
        </p:spPr>
      </p:pic>
      <p:cxnSp>
        <p:nvCxnSpPr>
          <p:cNvPr id="25" name="直線箭頭接點 24"/>
          <p:cNvCxnSpPr/>
          <p:nvPr/>
        </p:nvCxnSpPr>
        <p:spPr>
          <a:xfrm flipV="1">
            <a:off x="7549064" y="6232845"/>
            <a:ext cx="3889472" cy="7886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/>
          <p:cNvCxnSpPr/>
          <p:nvPr/>
        </p:nvCxnSpPr>
        <p:spPr>
          <a:xfrm flipH="1" flipV="1">
            <a:off x="8373576" y="3511655"/>
            <a:ext cx="40225" cy="3222577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群組 35"/>
          <p:cNvGrpSpPr/>
          <p:nvPr/>
        </p:nvGrpSpPr>
        <p:grpSpPr>
          <a:xfrm>
            <a:off x="8395140" y="3925692"/>
            <a:ext cx="2989795" cy="2365651"/>
            <a:chOff x="8395140" y="3925692"/>
            <a:chExt cx="2989795" cy="2365651"/>
          </a:xfrm>
        </p:grpSpPr>
        <p:cxnSp>
          <p:nvCxnSpPr>
            <p:cNvPr id="29" name="直線箭頭接點 28"/>
            <p:cNvCxnSpPr/>
            <p:nvPr/>
          </p:nvCxnSpPr>
          <p:spPr>
            <a:xfrm flipV="1">
              <a:off x="8395140" y="4584615"/>
              <a:ext cx="2428370" cy="1706728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字方塊 31"/>
            <p:cNvSpPr txBox="1"/>
            <p:nvPr/>
          </p:nvSpPr>
          <p:spPr>
            <a:xfrm>
              <a:off x="10597983" y="3925692"/>
              <a:ext cx="786952" cy="58477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kumimoji="1" lang="en-US" altLang="zh-TW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s</a:t>
              </a:r>
              <a:r>
                <a:rPr kumimoji="1" lang="en-US" altLang="zh-TW" sz="32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(t)</a:t>
              </a:r>
              <a:endParaRPr kumimoji="1"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8001664" y="2925170"/>
            <a:ext cx="786952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Q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1278740" y="5900876"/>
            <a:ext cx="786952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39" name="群組 38"/>
          <p:cNvGrpSpPr/>
          <p:nvPr/>
        </p:nvGrpSpPr>
        <p:grpSpPr>
          <a:xfrm>
            <a:off x="8413801" y="4584615"/>
            <a:ext cx="2409709" cy="1687664"/>
            <a:chOff x="8413801" y="4584615"/>
            <a:chExt cx="2409709" cy="1687664"/>
          </a:xfrm>
        </p:grpSpPr>
        <p:sp>
          <p:nvSpPr>
            <p:cNvPr id="33" name="文字方塊 32"/>
            <p:cNvSpPr txBox="1"/>
            <p:nvPr/>
          </p:nvSpPr>
          <p:spPr>
            <a:xfrm>
              <a:off x="9081663" y="4734399"/>
              <a:ext cx="786952" cy="58477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kumimoji="1" lang="en-US" altLang="zh-TW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a</a:t>
              </a:r>
              <a:r>
                <a:rPr kumimoji="1" lang="en-US" altLang="zh-TW" sz="32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(t)</a:t>
              </a:r>
              <a:endParaRPr kumimoji="1"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8" name="直線接點 37"/>
            <p:cNvCxnSpPr/>
            <p:nvPr/>
          </p:nvCxnSpPr>
          <p:spPr>
            <a:xfrm flipV="1">
              <a:off x="8413801" y="4584615"/>
              <a:ext cx="2409709" cy="16876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/>
          <p:cNvGrpSpPr/>
          <p:nvPr/>
        </p:nvGrpSpPr>
        <p:grpSpPr>
          <a:xfrm>
            <a:off x="8895053" y="5640073"/>
            <a:ext cx="2733404" cy="1094159"/>
            <a:chOff x="8895053" y="5640073"/>
            <a:chExt cx="2733404" cy="1094159"/>
          </a:xfrm>
        </p:grpSpPr>
        <p:sp>
          <p:nvSpPr>
            <p:cNvPr id="15" name="弧線 14"/>
            <p:cNvSpPr/>
            <p:nvPr/>
          </p:nvSpPr>
          <p:spPr>
            <a:xfrm>
              <a:off x="8895053" y="5766318"/>
              <a:ext cx="528868" cy="967914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8139" y="5640073"/>
              <a:ext cx="2110318" cy="456285"/>
            </a:xfrm>
            <a:prstGeom prst="rect">
              <a:avLst/>
            </a:prstGeom>
          </p:spPr>
        </p:pic>
      </p:grpSp>
      <p:sp>
        <p:nvSpPr>
          <p:cNvPr id="27" name="文字方塊 26"/>
          <p:cNvSpPr txBox="1"/>
          <p:nvPr/>
        </p:nvSpPr>
        <p:spPr>
          <a:xfrm>
            <a:off x="9084775" y="4737511"/>
            <a:ext cx="786952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(t)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79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6" r="20587" b="4771"/>
          <a:stretch/>
        </p:blipFill>
        <p:spPr>
          <a:xfrm>
            <a:off x="788895" y="1792940"/>
            <a:ext cx="3908611" cy="4536141"/>
          </a:xfr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000621"/>
            <a:ext cx="4120778" cy="412077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1021976" y="2376859"/>
            <a:ext cx="2240977" cy="42985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1021975" y="5397964"/>
            <a:ext cx="2240977" cy="42985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5400000">
            <a:off x="3577017" y="2698499"/>
            <a:ext cx="2240977" cy="42985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5400000">
            <a:off x="3577017" y="5248289"/>
            <a:ext cx="2240977" cy="42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5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41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Protocol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87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6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23003" y="4289816"/>
            <a:ext cx="1257110" cy="232022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t="11165" r="14658" b="3479"/>
          <a:stretch/>
        </p:blipFill>
        <p:spPr>
          <a:xfrm>
            <a:off x="9825313" y="4695445"/>
            <a:ext cx="1990165" cy="175914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 flipH="1">
            <a:off x="8444752" y="5575018"/>
            <a:ext cx="1057837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07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 flipH="1">
            <a:off x="5038163" y="3804291"/>
            <a:ext cx="1057837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87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988997" y="2502791"/>
            <a:ext cx="1257110" cy="2320222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9995" y="3432285"/>
            <a:ext cx="123303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Power</a:t>
            </a:r>
            <a:endParaRPr kumimoji="1" lang="zh-TW" altLang="en-US" sz="4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9995" y="4395743"/>
            <a:ext cx="1678665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Command</a:t>
            </a:r>
            <a:endParaRPr kumimoji="1" lang="zh-TW" altLang="en-US" sz="36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" name="直線箭頭接點 10"/>
          <p:cNvCxnSpPr/>
          <p:nvPr/>
        </p:nvCxnSpPr>
        <p:spPr>
          <a:xfrm flipH="1" flipV="1">
            <a:off x="1356812" y="3342640"/>
            <a:ext cx="2" cy="656648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/>
          <p:cNvCxnSpPr/>
          <p:nvPr/>
        </p:nvCxnSpPr>
        <p:spPr>
          <a:xfrm flipH="1">
            <a:off x="1837119" y="4395743"/>
            <a:ext cx="0" cy="620574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68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814568" y="4042058"/>
            <a:ext cx="773619" cy="142785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92382" y="4238238"/>
            <a:ext cx="123303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Power</a:t>
            </a:r>
            <a:endParaRPr kumimoji="1" lang="zh-TW" altLang="en-US" sz="4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" name="直線箭頭接點 10"/>
          <p:cNvCxnSpPr/>
          <p:nvPr/>
        </p:nvCxnSpPr>
        <p:spPr>
          <a:xfrm flipH="1" flipV="1">
            <a:off x="1579199" y="4148593"/>
            <a:ext cx="2" cy="656648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13012" y="4042058"/>
            <a:ext cx="773619" cy="1427853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11456" y="4042058"/>
            <a:ext cx="773619" cy="1427853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4558694" y="3457283"/>
            <a:ext cx="2367828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Carrier Wave</a:t>
            </a:r>
            <a:endParaRPr kumimoji="1" lang="zh-TW" altLang="en-US" sz="4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809758" y="4034973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10882" y="4034973"/>
            <a:ext cx="776386" cy="143296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19360" y="4031978"/>
            <a:ext cx="776386" cy="14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1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07334" y="4341644"/>
            <a:ext cx="1257110" cy="232022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t="11165" r="14658" b="3479"/>
          <a:stretch/>
        </p:blipFill>
        <p:spPr>
          <a:xfrm>
            <a:off x="675814" y="4622182"/>
            <a:ext cx="1990165" cy="175914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>
            <a:off x="2282193" y="5592949"/>
            <a:ext cx="1306268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02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 flipH="1">
            <a:off x="5038163" y="3804291"/>
            <a:ext cx="1057837" cy="0"/>
          </a:xfrm>
          <a:prstGeom prst="straightConnector1">
            <a:avLst/>
          </a:prstGeom>
          <a:ln w="889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365" y="2502791"/>
            <a:ext cx="1257110" cy="232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2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7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Linear Channels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Change to </a:t>
                </a:r>
                <a:r>
                  <a:rPr kumimoji="1" lang="en-US" altLang="zh-TW" sz="3200" dirty="0" err="1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Cartesianor</a:t>
                </a:r>
                <a:r>
                  <a:rPr kumimoji="1" lang="zh-TW" altLang="en-US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Rectangular Form</a:t>
                </a:r>
                <a:endParaRPr kumimoji="1" lang="en-US" altLang="zh-TW" sz="3200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latin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kumimoji="1" lang="en-US" altLang="zh-TW" sz="3600" b="0" i="1" dirty="0" smtClean="0">
                  <a:latin typeface="Cambria Math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Amplitude and Phase</a:t>
                </a:r>
                <a:endParaRPr kumimoji="1" lang="en-US" altLang="zh-TW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3600" b="0" i="0" smtClean="0">
                        <a:latin typeface="Cambria Math" charset="0"/>
                      </a:rPr>
                      <m:t>        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𝐼</m:t>
                            </m:r>
                          </m:sub>
                          <m:sup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+</m:t>
                        </m:r>
                        <m:sSubSup>
                          <m:sSubSupPr>
                            <m:ctrlPr>
                              <a:rPr kumimoji="1" lang="en-US" altLang="zh-TW" sz="36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𝑄</m:t>
                            </m:r>
                          </m:sub>
                          <m:sup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kumimoji="1" lang="en-US" altLang="zh-TW" sz="36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rad>
                    <m:r>
                      <a:rPr kumimoji="1" lang="en-US" altLang="zh-TW" sz="3600" b="0" i="1" smtClean="0">
                        <a:latin typeface="Cambria Math" charset="0"/>
                      </a:rPr>
                      <m:t>               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𝑡𝑎𝑛</m:t>
                        </m:r>
                      </m:e>
                      <m:sup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kumimoji="1" lang="en-US" altLang="zh-TW" sz="3600" b="0" i="1" smtClean="0">
                        <a:latin typeface="Cambria Math" charset="0"/>
                      </a:rPr>
                      <m:t>(</m:t>
                    </m:r>
                    <m:f>
                      <m:fPr>
                        <m:ctrlPr>
                          <a:rPr kumimoji="1" lang="mr-IN" altLang="zh-TW" sz="3600" b="0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𝑄</m:t>
                            </m:r>
                          </m:sub>
                        </m:sSub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𝐼</m:t>
                            </m:r>
                          </m:sub>
                        </m:sSub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den>
                    </m:f>
                    <m:r>
                      <a:rPr kumimoji="1" lang="en-US" altLang="zh-TW" sz="3600" b="0" i="1" smtClean="0">
                        <a:latin typeface="Cambria Math" charset="0"/>
                      </a:rPr>
                      <m:t>)</m:t>
                    </m:r>
                  </m:oMath>
                </a14:m>
                <a:endParaRPr kumimoji="1" lang="en-US" altLang="zh-TW" sz="3600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0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>
            <a:off x="7680114" y="4646973"/>
            <a:ext cx="1356310" cy="803568"/>
          </a:xfrm>
          <a:prstGeom prst="straightConnector1">
            <a:avLst/>
          </a:prstGeom>
          <a:ln w="889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13" y="5061429"/>
            <a:ext cx="776386" cy="1432961"/>
          </a:xfrm>
          <a:prstGeom prst="rect">
            <a:avLst/>
          </a:prstGeom>
        </p:spPr>
      </p:pic>
      <p:sp>
        <p:nvSpPr>
          <p:cNvPr id="8" name="乘號 7"/>
          <p:cNvSpPr/>
          <p:nvPr/>
        </p:nvSpPr>
        <p:spPr>
          <a:xfrm>
            <a:off x="6938753" y="4646973"/>
            <a:ext cx="2259106" cy="2211027"/>
          </a:xfrm>
          <a:prstGeom prst="mathMultiply">
            <a:avLst>
              <a:gd name="adj1" fmla="val 4058"/>
            </a:avLst>
          </a:prstGeom>
          <a:solidFill>
            <a:srgbClr val="FF000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41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>
            <a:off x="7680114" y="4646973"/>
            <a:ext cx="1356310" cy="803568"/>
          </a:xfrm>
          <a:prstGeom prst="straightConnector1">
            <a:avLst/>
          </a:prstGeom>
          <a:ln w="889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t="11165" r="14658" b="3479"/>
          <a:stretch/>
        </p:blipFill>
        <p:spPr>
          <a:xfrm>
            <a:off x="9108141" y="4804744"/>
            <a:ext cx="1990165" cy="175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UHF EPC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Physical </a:t>
            </a:r>
            <a:r>
              <a:rPr lang="en-US" altLang="zh-TW" sz="3600" dirty="0">
                <a:latin typeface="Times New Roman" charset="0"/>
                <a:ea typeface="Times New Roman" charset="0"/>
                <a:cs typeface="Times New Roman" charset="0"/>
              </a:rPr>
              <a:t>Layer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RFID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tags communicate by “backscattering” signals that are concurrent with reader transmissions, and use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variety of frequencies and encodings under the control of the reader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zh-TW" sz="3600" dirty="0">
                <a:latin typeface="Times New Roman" charset="0"/>
                <a:ea typeface="Times New Roman" charset="0"/>
                <a:cs typeface="Times New Roman" charset="0"/>
              </a:rPr>
              <a:t>MAC Layer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Readers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and tags use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variation on slotted Aloha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to solve the multi-access problem in a setting where readers can hear tags but tags cannot hear each other.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43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FM0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06" y="2452536"/>
            <a:ext cx="3886200" cy="25527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007" y="1842524"/>
            <a:ext cx="6426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8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FM0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35" y="1735360"/>
            <a:ext cx="3886200" cy="25527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4539828"/>
            <a:ext cx="4864100" cy="18415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9" t="14379" r="8628" b="22614"/>
          <a:stretch/>
        </p:blipFill>
        <p:spPr>
          <a:xfrm>
            <a:off x="5199460" y="2070076"/>
            <a:ext cx="6169412" cy="3698577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>
            <a:off x="6992472" y="1842935"/>
            <a:ext cx="35859" cy="4235134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217459" y="5609855"/>
            <a:ext cx="1810871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Preamble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341539" y="1691410"/>
            <a:ext cx="1830226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 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619450" y="1702768"/>
            <a:ext cx="40401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883610" y="1684504"/>
            <a:ext cx="374950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096970" y="1682448"/>
            <a:ext cx="435910" cy="56291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341031" y="1681202"/>
            <a:ext cx="40401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v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625511" y="1702768"/>
            <a:ext cx="40401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89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MAC Layer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Based on Framed Slotted Aloha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Each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frame has a number of slots 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E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ach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tag will reply in one randomly selected slot per frame 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number of slots in the frame is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determined by the reader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and can be varied on a per frame basis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1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09" y="2116724"/>
            <a:ext cx="11570182" cy="36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57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4" t="3929" r="7268" b="6435"/>
          <a:stretch/>
        </p:blipFill>
        <p:spPr>
          <a:xfrm>
            <a:off x="2043955" y="104278"/>
            <a:ext cx="8229600" cy="663549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396753" y="430308"/>
            <a:ext cx="1631576" cy="1326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965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9" t="14379" r="8628" b="22614"/>
          <a:stretch/>
        </p:blipFill>
        <p:spPr>
          <a:xfrm>
            <a:off x="4984308" y="2123863"/>
            <a:ext cx="6169412" cy="369857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RN16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35" y="2703539"/>
            <a:ext cx="3886200" cy="2552700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>
            <a:off x="6759391" y="1896722"/>
            <a:ext cx="35859" cy="4235134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002307" y="5663642"/>
            <a:ext cx="1810871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Preamble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078013" y="5663642"/>
            <a:ext cx="1810871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RN16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670552" y="1807076"/>
            <a:ext cx="29920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95503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249672" y="1808622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52399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706872" y="1810179"/>
            <a:ext cx="42112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789991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10311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296152" y="1807778"/>
            <a:ext cx="41096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661912" y="1807778"/>
            <a:ext cx="37032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888543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916991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9423912" y="1807076"/>
            <a:ext cx="42112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9627112" y="179691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9820152" y="179691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104632" y="1800019"/>
            <a:ext cx="38048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0287512" y="179691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5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/>
      </p:transition>
    </mc:Choice>
    <mc:Fallback xmlns="">
      <p:transition spd="slow">
        <p:zo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an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individual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frame :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Query</a:t>
            </a:r>
            <a:r>
              <a:rPr lang="zh-TW" altLang="en-US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Cycle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series of Query Rounds between power down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periods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reader can optionally transmit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Select command 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Limits the number of active tags by providing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bit mask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only tags with ID’s (or memory locations) that match this mask will respond in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subsequent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round </a:t>
            </a:r>
            <a:endParaRPr lang="en-US" altLang="zh-TW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2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Linear Channels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Change to </a:t>
                </a:r>
                <a:r>
                  <a:rPr kumimoji="1" lang="en-US" altLang="zh-TW" sz="3200" dirty="0" err="1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Cartesianor</a:t>
                </a:r>
                <a:r>
                  <a:rPr kumimoji="1" lang="zh-TW" altLang="en-US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Rectangular Form</a:t>
                </a:r>
                <a:endParaRPr kumimoji="1" lang="en-US" altLang="zh-TW" sz="3200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latin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kumimoji="1" lang="en-US" altLang="zh-TW" sz="3600" b="0" i="1" dirty="0" smtClean="0">
                  <a:latin typeface="Cambria Math" charset="0"/>
                </a:endParaRPr>
              </a:p>
              <a:p>
                <a:pPr marL="11112" indent="0" algn="ctr">
                  <a:lnSpc>
                    <a:spcPct val="150000"/>
                  </a:lnSpc>
                  <a:buNone/>
                </a:pPr>
                <a:r>
                  <a:rPr kumimoji="1" lang="en-US" altLang="zh-TW" sz="3600" b="0" dirty="0" smtClean="0"/>
                  <a:t>   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kumimoji="1" lang="en-US" altLang="zh-TW" sz="36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TW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i="1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kumimoji="1" lang="en-US" altLang="zh-TW" sz="3600" b="0" i="1" dirty="0" smtClean="0">
                  <a:latin typeface="Cambria Math" charset="0"/>
                </a:endParaRPr>
              </a:p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Time domain to Frequency domain</a:t>
                </a:r>
                <a:endParaRPr kumimoji="1" lang="en-US" altLang="zh-TW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kumimoji="1" lang="en-US" altLang="zh-TW" sz="3600" b="0" i="0" smtClean="0">
                        <a:latin typeface="Cambria Math" charset="0"/>
                      </a:rPr>
                      <m:t>            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𝑦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 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TW" sz="3600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b="0" dirty="0" smtClean="0"/>
                  <a:t>               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groupChrPr>
                      <m:e/>
                    </m:groupChr>
                    <m:r>
                      <a:rPr kumimoji="1" lang="en-US" altLang="zh-TW" sz="3600" b="0" i="1" smtClean="0">
                        <a:latin typeface="Cambria Math" charset="0"/>
                      </a:rPr>
                      <m:t>𝑌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𝑓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36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sSub>
                          <m:sSubPr>
                            <m:ctrlP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sup>
                    </m:sSup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)⋯</m:t>
                    </m:r>
                  </m:oMath>
                </a14:m>
                <a:r>
                  <a:rPr kumimoji="1" lang="en-US" altLang="zh-TW" sz="3200" dirty="0" smtClean="0">
                    <a:solidFill>
                      <a:schemeClr val="accent1"/>
                    </a:solidFill>
                  </a:rPr>
                  <a:t>Polar</a:t>
                </a:r>
                <a:r>
                  <a:rPr kumimoji="1" lang="zh-TW" altLang="en-US" sz="3200" dirty="0" smtClean="0">
                    <a:solidFill>
                      <a:schemeClr val="accent1"/>
                    </a:solidFill>
                  </a:rPr>
                  <a:t> </a:t>
                </a:r>
                <a:r>
                  <a:rPr kumimoji="1" lang="en-US" altLang="zh-TW" sz="3200" dirty="0">
                    <a:solidFill>
                      <a:schemeClr val="accent1"/>
                    </a:solidFill>
                  </a:rPr>
                  <a:t>F</a:t>
                </a:r>
                <a:r>
                  <a:rPr kumimoji="1" lang="en-US" altLang="zh-TW" sz="3200" dirty="0" smtClean="0">
                    <a:solidFill>
                      <a:schemeClr val="accent1"/>
                    </a:solidFill>
                  </a:rPr>
                  <a:t>orm</a:t>
                </a:r>
                <a:endParaRPr kumimoji="1" lang="en-US" altLang="zh-TW" sz="3600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 b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4403557" y="5486400"/>
            <a:ext cx="2382253" cy="8949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/>
          </a:p>
        </p:txBody>
      </p:sp>
    </p:spTree>
    <p:extLst>
      <p:ext uri="{BB962C8B-B14F-4D97-AF65-F5344CB8AC3E}">
        <p14:creationId xmlns:p14="http://schemas.microsoft.com/office/powerpoint/2010/main" val="84922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an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individual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frame :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Query</a:t>
            </a:r>
            <a:r>
              <a:rPr lang="zh-TW" altLang="en-US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Cycle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series of Query Rounds between power down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periods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reader can optionally transmit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Select command 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Limits the number of active tags by providing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bit mask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only tags with ID’s (or memory locations) that match this mask will respond in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subsequent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round </a:t>
            </a:r>
            <a:endParaRPr lang="en-US" altLang="zh-TW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513"/>
          <a:stretch/>
        </p:blipFill>
        <p:spPr>
          <a:xfrm>
            <a:off x="7960659" y="2845191"/>
            <a:ext cx="2438400" cy="353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2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Query command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is transmitted which contains the fields: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D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etermine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the up-link frequency and data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encoding :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the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Q parameter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and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a Target parameter.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A tag receives a Query command, it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chooses a random number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in the range (0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 2</m:t>
                        </m:r>
                      </m:e>
                      <m:sup>
                        <m:r>
                          <a:rPr lang="en-US" altLang="zh-TW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𝑄</m:t>
                        </m:r>
                      </m:sup>
                    </m:sSup>
                    <m:r>
                      <a:rPr lang="en-US" altLang="zh-TW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−1</m:t>
                    </m:r>
                  </m:oMath>
                </a14:m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),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where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0 ≤ Q ≤ 15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, and the value is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stored in the slot counter of the tag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. The tag changes its Inventoried flag. 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52" r="-14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8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Query command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is transmitted which contains the fields: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D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etermine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the up-link frequency and data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encoding :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the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Q parameter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and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a Target parameter.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A tag receives a Query command, it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chooses a random number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in the range (0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 2</m:t>
                        </m:r>
                      </m:e>
                      <m:sup>
                        <m:r>
                          <a:rPr lang="en-US" altLang="zh-TW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𝑄</m:t>
                        </m:r>
                      </m:sup>
                    </m:sSup>
                    <m:r>
                      <a:rPr lang="en-US" altLang="zh-TW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−1</m:t>
                    </m:r>
                  </m:oMath>
                </a14:m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),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where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0 ≤ Q ≤ 15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, and the value is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stored in the slot counter of the tag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. The tag changes its Inventoried flag. 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52" r="-14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806"/>
          <a:stretch/>
        </p:blipFill>
        <p:spPr>
          <a:xfrm>
            <a:off x="6113929" y="2405096"/>
            <a:ext cx="4554071" cy="415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tag stores a 0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in its slot counter, it will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transmit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 16 bit random number (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RN16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)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immediately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reader will echo the RN16 in an ACK packet after receiving it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tag successful receives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ACK with the correct random number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, the tag will backscatter its ID.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7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tag stores a 0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in its slot counter, it will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transmit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 16 bit random number (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RN16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)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immediately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reader will echo the RN16 in an ACK packet after receiving it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tag successful receives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ACK with the correct random number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, the tag will backscatter its ID.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67"/>
          <a:stretch/>
        </p:blipFill>
        <p:spPr>
          <a:xfrm>
            <a:off x="2700820" y="2331877"/>
            <a:ext cx="9155820" cy="36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4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reader will send a </a:t>
            </a:r>
            <a:r>
              <a:rPr lang="en-US" altLang="zh-TW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command to cause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tag to toggle its Inventoried flag.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ID was not successfully received by the reader,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NAK command is sent which resets the tag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so that a subsequent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will not result in Inventoried flag being changed.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signals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 end of the slot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reader will send a </a:t>
            </a:r>
            <a:r>
              <a:rPr lang="en-US" altLang="zh-TW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command to cause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tag to toggle its Inventoried flag.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ID was not successfully received by the reader,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NAK command is sent which resets the tag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so that a subsequent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will not result in Inventoried flag being changed.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signals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 end of the slot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09" y="2116724"/>
            <a:ext cx="11570182" cy="36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2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On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receiving the command,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 remaining tags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will: 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en-US" altLang="zh-TW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ecrement </a:t>
            </a:r>
            <a:r>
              <a:rPr lang="en-US" altLang="zh-TW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their slot counter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Respond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with a RN16 if their slot counter is set to 0.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process then repeats, with the number of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QueryRepeats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being equal to the number of slots set using the Q parameter. </a:t>
            </a:r>
            <a:endParaRPr lang="en-US" altLang="zh-TW" dirty="0">
              <a:effectLst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9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2" y="2162123"/>
            <a:ext cx="12108036" cy="351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5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Related Work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Fundamental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Michael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Buettner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, David </a:t>
            </a:r>
            <a:r>
              <a:rPr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Wetherall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An empirical study of UHF RFID </a:t>
            </a:r>
            <a:r>
              <a:rPr lang="en-US" altLang="zh-TW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performance</a:t>
            </a:r>
            <a:r>
              <a:rPr lang="en-US" altLang="zh-TW" b="1" dirty="0" smtClean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14th ACM Int. Conf. on </a:t>
            </a:r>
            <a:r>
              <a:rPr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MobiCom</a:t>
            </a:r>
            <a:endParaRPr lang="en-US" altLang="zh-TW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EPCglobal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Epc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radio-frequency identity protocols class-1 generation-2 uhf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rfid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protocol for communications at 860 mhz-960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mhz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version 2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.0.0. , 2013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5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Channel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Signal is sent in time domain, but </a:t>
                </a:r>
                <a:r>
                  <a:rPr kumimoji="1"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processed in frequency domain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b="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Signal in frequency domain</a:t>
                </a: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200" b="0" dirty="0" smtClean="0">
                    <a:ea typeface="Times New Roman" charset="0"/>
                    <a:cs typeface="Times New Roman" charset="0"/>
                  </a:rPr>
                  <a:t>			</a:t>
                </a:r>
                <a14:m>
                  <m:oMath xmlns:m="http://schemas.openxmlformats.org/officeDocument/2006/math"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𝑌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h</m:t>
                    </m:r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𝑋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kumimoji="1" lang="en-US" altLang="zh-TW" sz="40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sSub>
                          <m:sSubPr>
                            <m:ctrlP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sup>
                    </m:sSup>
                    <m:r>
                      <a:rPr kumimoji="1" lang="en-US" altLang="zh-TW" sz="4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</m:oMath>
                </a14:m>
                <a:endParaRPr kumimoji="1" lang="en-US" altLang="zh-TW" sz="4000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b="0" dirty="0" smtClean="0">
                    <a:ea typeface="Cambria Math" charset="0"/>
                    <a:cs typeface="Cambria Math" charset="0"/>
                  </a:rPr>
                  <a:t>      	</a:t>
                </a:r>
                <a:r>
                  <a:rPr kumimoji="1" lang="en-US" altLang="zh-TW" sz="3600" dirty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C</a:t>
                </a:r>
                <a:r>
                  <a:rPr kumimoji="1" lang="en-US" altLang="zh-TW" sz="3600" b="0" dirty="0" smtClean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hannel</a:t>
                </a:r>
                <a:r>
                  <a:rPr kumimoji="1" lang="en-US" altLang="zh-TW" sz="3600" b="0" dirty="0" smtClean="0">
                    <a:ea typeface="Cambria Math" charset="0"/>
                    <a:cs typeface="Cambria Math" charset="0"/>
                  </a:rPr>
                  <a:t>	    </a:t>
                </a:r>
                <a14:m>
                  <m:oMath xmlns:m="http://schemas.openxmlformats.org/officeDocument/2006/math"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h</m:t>
                    </m:r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TW" sz="40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sSub>
                          <m:sSubPr>
                            <m:ctrlP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sup>
                    </m:sSup>
                  </m:oMath>
                </a14:m>
                <a:endParaRPr kumimoji="1" lang="en-US" altLang="zh-TW" sz="3600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dirty="0" smtClean="0">
                    <a:ea typeface="Cambria Math" charset="0"/>
                    <a:cs typeface="Cambria Math" charset="0"/>
                  </a:rPr>
                  <a:t>	</a:t>
                </a:r>
                <a:r>
                  <a:rPr kumimoji="1" lang="en-US" altLang="zh-TW" sz="4000" dirty="0" smtClean="0">
                    <a:solidFill>
                      <a:srgbClr val="FF0000"/>
                    </a:solidFill>
                    <a:ea typeface="Cambria Math" charset="0"/>
                    <a:cs typeface="Cambria Math" charset="0"/>
                  </a:rPr>
                  <a:t>Phase</a:t>
                </a:r>
                <a:r>
                  <a:rPr kumimoji="1" lang="en-US" altLang="zh-TW" sz="4000" dirty="0" smtClean="0">
                    <a:ea typeface="Cambria Math" charset="0"/>
                    <a:cs typeface="Cambria Math" charset="0"/>
                  </a:rPr>
                  <a:t> 	  	</a:t>
                </a:r>
                <a14:m>
                  <m:oMath xmlns:m="http://schemas.openxmlformats.org/officeDocument/2006/math">
                    <m:r>
                      <a:rPr kumimoji="1" lang="en-US" altLang="zh-TW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𝜑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sSub>
                      <m:sSubPr>
                        <m:ctrlP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zh-TW" altLang="en-US" sz="44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2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Related Work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Localization </a:t>
            </a:r>
          </a:p>
          <a:p>
            <a:pPr lvl="1" fontAlgn="base"/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Jue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Wang, Dina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Katabi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Dude, where's my card?: RFID positioning that works with multipath and non-line of sight</a:t>
            </a:r>
            <a:r>
              <a:rPr lang="en-US" altLang="zh-TW" sz="2400" b="1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ACM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SIGCOMM,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2013</a:t>
            </a:r>
            <a:r>
              <a:rPr lang="en-US" altLang="zh-TW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Tracking </a:t>
            </a:r>
          </a:p>
          <a:p>
            <a:pPr lvl="1" fontAlgn="base"/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Lei Yang,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Yekui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Chen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Tagoram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Real-Time Tracking of Mobile RFID Tags to High Precision Using COTS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Devices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. ACM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Int. Conf. on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MobiCom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, 2014</a:t>
            </a:r>
            <a:endParaRPr lang="en-US" altLang="zh-TW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evice-free  </a:t>
            </a:r>
          </a:p>
          <a:p>
            <a:pPr lvl="1" fontAlgn="base"/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Chuyu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Wang, Jian Liu,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Yingying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Chen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Multi-Touch in the Air: Device-Free Finger Tracking and Gesture Recognition via COTS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RFID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. IEEE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Infocom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, 2018</a:t>
            </a:r>
            <a:endParaRPr lang="en-US" altLang="zh-TW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fontAlgn="base"/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2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Related Work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</p:spPr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Search tags </a:t>
            </a:r>
          </a:p>
          <a:p>
            <a:pPr lvl="1" fontAlgn="base"/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Jihong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Yu, Wei Gong,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Jiangchuan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Liu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Fast and Reliable Tag Search in Large-Scale RFID Systems: A Probabilistic Tree-based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Approach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IEEE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Infocom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, 2017</a:t>
            </a:r>
            <a:endParaRPr lang="en-US" altLang="zh-TW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ind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missing/unknown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tags</a:t>
            </a:r>
          </a:p>
          <a:p>
            <a:pPr lvl="1" fontAlgn="base"/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Muhammad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Shahzad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, Alex X.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Liu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Fast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and Reliable Detection and Identification of Missing RFID Tags in the Wild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. IEEE/ACM Transactions on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Networking, 2016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ind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moving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tag</a:t>
            </a:r>
          </a:p>
          <a:p>
            <a:pPr lvl="1" fontAlgn="base"/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Chuyu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Wang, Lei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Xie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, Wei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Wang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Moving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Tag Detection via Physical Layer Analysis for Large-Scale RFID Systems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. IEEE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INFOCOM,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2016</a:t>
            </a:r>
            <a:endParaRPr lang="en-US" altLang="zh-TW" sz="24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00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Reference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https://www.flaticon.com/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https://www.sitebuilderreport.com/stock-up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https://en.wikipedia.org/wiki/Friis_transmission_equation</a:t>
            </a:r>
            <a:endParaRPr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  <a:hlinkClick r:id="rId5" tooltip="https://en.wikipedia.org/wiki/Path_loss"/>
              </a:rPr>
              <a:t>https://en.wikipedia.org/wiki/Path_loss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  <a:hlinkClick r:id="rId6" tooltip="https://ccrma.stanford.edu/~jos/fp/Phase_Delay.html"/>
              </a:rPr>
              <a:t>https://ccrma.stanford.edu/~jos/fp/Phase_Delay.html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  <a:hlinkClick r:id="rId7" tooltip="https://en.wikipedia.org/wiki/Communication_channel"/>
              </a:rPr>
              <a:t>https://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7" tooltip="https://en.wikipedia.org/wiki/Communication_channel"/>
              </a:rPr>
              <a:t>en.wikipedia.org/wiki/Communication_channel</a:t>
            </a:r>
            <a:endParaRPr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u="sng" dirty="0">
                <a:hlinkClick r:id="rId8"/>
              </a:rPr>
              <a:t>https://</a:t>
            </a:r>
            <a:r>
              <a:rPr lang="en-US" altLang="zh-TW" u="sng" dirty="0" smtClean="0">
                <a:hlinkClick r:id="rId8"/>
              </a:rPr>
              <a:t>en.wikipedia.org/wiki/Fading</a:t>
            </a:r>
            <a:endParaRPr lang="en-US" altLang="zh-TW" dirty="0"/>
          </a:p>
          <a:p>
            <a:r>
              <a:rPr lang="en-US" altLang="zh-TW" dirty="0">
                <a:hlinkClick r:id="rId9"/>
              </a:rPr>
              <a:t>http://</a:t>
            </a:r>
            <a:r>
              <a:rPr lang="en-US" altLang="zh-TW" dirty="0" smtClean="0">
                <a:hlinkClick r:id="rId9"/>
              </a:rPr>
              <a:t>www.sengpielaudio.com/calculator-timedelayphase.html</a:t>
            </a:r>
            <a:endParaRPr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EPC RFID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protocols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Class-1 Gen2 UHF RFID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protocol for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communications</a:t>
            </a: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An empirical study of UHF RFID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performance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2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Phase Delay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9965636" cy="4610906"/>
              </a:xfrm>
            </p:spPr>
            <p:txBody>
              <a:bodyPr/>
              <a:lstStyle/>
              <a:p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Phase delay in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frequency domain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is the delay in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time domain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</a:p>
              <a:p>
                <a:pPr marL="11112" indent="0">
                  <a:lnSpc>
                    <a:spcPct val="200000"/>
                  </a:lnSpc>
                  <a:buNone/>
                </a:pPr>
                <a:r>
                  <a:rPr kumimoji="1" lang="en-US" altLang="zh-TW" sz="3600" dirty="0" smtClean="0">
                    <a:ea typeface="Cambria Math" charset="0"/>
                    <a:cs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a:rPr kumimoji="1" lang="en-US" altLang="zh-TW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𝜑</m:t>
                    </m:r>
                    <m:r>
                      <a:rPr kumimoji="1" lang="en-US" altLang="zh-TW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sSub>
                      <m:sSubPr>
                        <m:ctrlPr>
                          <a:rPr kumimoji="1" lang="en-US" altLang="zh-TW" sz="360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en-US" altLang="zh-TW" sz="36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600" i="1" dirty="0" smtClean="0">
                  <a:latin typeface="Cambria Math" charset="0"/>
                </a:endParaRPr>
              </a:p>
              <a:p>
                <a:pPr marL="11112" indent="0">
                  <a:buNone/>
                </a:pPr>
                <a:r>
                  <a:rPr kumimoji="1" lang="en-US" altLang="zh-TW" sz="3600" dirty="0" smtClean="0"/>
                  <a:t>   </a:t>
                </a:r>
                <a14:m>
                  <m:oMath xmlns:m="http://schemas.openxmlformats.org/officeDocument/2006/math">
                    <m:r>
                      <a:rPr kumimoji="1" lang="en-US" altLang="zh-TW" sz="3600" i="1">
                        <a:latin typeface="Cambria Math" charset="0"/>
                      </a:rPr>
                      <m:t>𝑦</m:t>
                    </m:r>
                    <m:d>
                      <m:d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i="1">
                        <a:latin typeface="Cambria Math" charset="0"/>
                      </a:rPr>
                      <m:t>= 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TW" sz="36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3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TW" sz="36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6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r>
                  <a:rPr kumimoji="1" lang="en-US" altLang="zh-TW" sz="3600" b="0" dirty="0" smtClean="0">
                    <a:solidFill>
                      <a:schemeClr val="accent1"/>
                    </a:solidFill>
                    <a:ea typeface="Times New Roman" charset="0"/>
                    <a:cs typeface="Times New Roman" charset="0"/>
                  </a:rPr>
                  <a:t>	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accent1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𝑃</m:t>
                    </m:r>
                    <m:d>
                      <m:dPr>
                        <m:ctrlP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𝑓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=−</m:t>
                    </m:r>
                    <m:f>
                      <m:fPr>
                        <m:ctrlPr>
                          <a:rPr kumimoji="1" lang="mr-IN" altLang="zh-TW" sz="36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kumimoji="1" lang="mr-IN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𝜑</m:t>
                        </m:r>
                      </m:num>
                      <m:den>
                        <m:r>
                          <a:rPr kumimoji="1" lang="mr-IN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den>
                    </m:f>
                  </m:oMath>
                </a14:m>
                <a:endParaRPr kumimoji="1" lang="en-US" altLang="zh-TW" sz="36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9965636" cy="4610906"/>
              </a:xfrm>
              <a:blipFill rotWithShape="0">
                <a:blip r:embed="rId3"/>
                <a:stretch>
                  <a:fillRect l="-1713" t="-2116" b="-2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598" y="3149802"/>
            <a:ext cx="6139284" cy="285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Channel Fading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0" name="內容版面配置區 5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769641"/>
            <a:ext cx="7117527" cy="4611687"/>
          </a:xfrm>
        </p:spPr>
      </p:pic>
      <p:cxnSp>
        <p:nvCxnSpPr>
          <p:cNvPr id="62" name="直線接點 61"/>
          <p:cNvCxnSpPr/>
          <p:nvPr/>
        </p:nvCxnSpPr>
        <p:spPr>
          <a:xfrm>
            <a:off x="5915756" y="4555158"/>
            <a:ext cx="1537131" cy="583227"/>
          </a:xfrm>
          <a:prstGeom prst="line">
            <a:avLst/>
          </a:prstGeom>
          <a:ln w="12700">
            <a:solidFill>
              <a:srgbClr val="F60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/>
          <p:cNvSpPr txBox="1"/>
          <p:nvPr/>
        </p:nvSpPr>
        <p:spPr>
          <a:xfrm>
            <a:off x="6795896" y="4410655"/>
            <a:ext cx="4575290" cy="101566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Fluctuation of the local mean: </a:t>
            </a:r>
            <a:endParaRPr lang="en-US" altLang="zh-TW" sz="2800" dirty="0" smtClean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altLang="zh-TW" sz="32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Large-scale</a:t>
            </a:r>
            <a:r>
              <a:rPr lang="en-US" altLang="zh-TW" sz="32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  <a:endParaRPr lang="en-US" altLang="zh-TW" sz="28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71" name="直線箭頭接點 70"/>
          <p:cNvCxnSpPr/>
          <p:nvPr/>
        </p:nvCxnSpPr>
        <p:spPr>
          <a:xfrm flipV="1">
            <a:off x="6206515" y="2909152"/>
            <a:ext cx="1246372" cy="506496"/>
          </a:xfrm>
          <a:prstGeom prst="straightConnector1">
            <a:avLst/>
          </a:prstGeom>
          <a:ln w="12700"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字方塊 75"/>
          <p:cNvSpPr txBox="1"/>
          <p:nvPr/>
        </p:nvSpPr>
        <p:spPr>
          <a:xfrm>
            <a:off x="6805101" y="2147219"/>
            <a:ext cx="4575290" cy="101566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Fluctuation of the local mean: </a:t>
            </a:r>
          </a:p>
          <a:p>
            <a:pPr algn="ctr"/>
            <a:r>
              <a:rPr lang="en-US" altLang="zh-TW" sz="3200" b="1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Small-scale</a:t>
            </a:r>
            <a:r>
              <a:rPr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8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  <a:endParaRPr lang="en-US" altLang="zh-TW" sz="2800" dirty="0">
              <a:solidFill>
                <a:schemeClr val="accent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/>
              <p:cNvSpPr txBox="1"/>
              <p:nvPr/>
            </p:nvSpPr>
            <p:spPr>
              <a:xfrm>
                <a:off x="7267467" y="5609783"/>
                <a:ext cx="3632148" cy="954107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800" b="0" i="1" baseline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TW" sz="2800" b="0" i="1" baseline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800" b="0" i="1" baseline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800" b="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 : transmission power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TW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altLang="zh-TW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 : </a:t>
                </a:r>
                <a:r>
                  <a:rPr kumimoji="1" lang="en-US" altLang="zh-TW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received </a:t>
                </a:r>
                <a:r>
                  <a:rPr kumimoji="1" lang="en-US" altLang="zh-TW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power</a:t>
                </a:r>
                <a:endParaRPr kumimoji="1" lang="zh-TW" altLang="en-US" sz="28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7" name="文字方塊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467" y="5609783"/>
                <a:ext cx="3632148" cy="954107"/>
              </a:xfrm>
              <a:prstGeom prst="rect">
                <a:avLst/>
              </a:prstGeom>
              <a:blipFill rotWithShape="0">
                <a:blip r:embed="rId4"/>
                <a:stretch>
                  <a:fillRect t="-5732" r="-2349" b="-178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001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SSLAB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/>
      <a:lstStyle>
        <a:defPPr>
          <a:defRPr b="0" baseline="0" dirty="0">
            <a:solidFill>
              <a:schemeClr val="tx1">
                <a:lumMod val="65000"/>
                <a:lumOff val="35000"/>
              </a:schemeClr>
            </a:solidFill>
            <a:latin typeface="Calibri" panose="020F0502020204030204" pitchFamily="34" charset="0"/>
            <a:ea typeface="微軟正黑體" panose="020B0604030504040204" pitchFamily="34" charset="-12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SSLAB" id="{054A3823-8F2B-BD4B-8299-6F9D4C81B364}" vid="{448C0E5F-F807-6544-9BA0-C7F20924CB9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NSSLAB</Template>
  <TotalTime>4333</TotalTime>
  <Words>2029</Words>
  <Application>Microsoft Macintosh PowerPoint</Application>
  <PresentationFormat>寬螢幕</PresentationFormat>
  <Paragraphs>611</Paragraphs>
  <Slides>72</Slides>
  <Notes>36</Notes>
  <HiddenSlides>0</HiddenSlides>
  <MMClips>1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72</vt:i4>
      </vt:variant>
    </vt:vector>
  </HeadingPairs>
  <TitlesOfParts>
    <vt:vector size="83" baseType="lpstr">
      <vt:lpstr>Calibri</vt:lpstr>
      <vt:lpstr>Cambria Math</vt:lpstr>
      <vt:lpstr>Helvetica</vt:lpstr>
      <vt:lpstr>Mangal</vt:lpstr>
      <vt:lpstr>Times New Roman</vt:lpstr>
      <vt:lpstr>Tw Cen MT Condensed</vt:lpstr>
      <vt:lpstr>微軟正黑體</vt:lpstr>
      <vt:lpstr>新細明體</vt:lpstr>
      <vt:lpstr>標楷體</vt:lpstr>
      <vt:lpstr>Arial</vt:lpstr>
      <vt:lpstr>NSSLAB</vt:lpstr>
      <vt:lpstr>Freshman Training Course Signal</vt:lpstr>
      <vt:lpstr>Outline</vt:lpstr>
      <vt:lpstr>Outline</vt:lpstr>
      <vt:lpstr>Signal Representation</vt:lpstr>
      <vt:lpstr>Linear Channels</vt:lpstr>
      <vt:lpstr>Linear Channels</vt:lpstr>
      <vt:lpstr>Channel</vt:lpstr>
      <vt:lpstr>Phase Delay</vt:lpstr>
      <vt:lpstr>Channel Fading</vt:lpstr>
      <vt:lpstr>PowerPoint 簡報</vt:lpstr>
      <vt:lpstr>Channel Fading</vt:lpstr>
      <vt:lpstr>Channel Fading</vt:lpstr>
      <vt:lpstr>Channel Fading</vt:lpstr>
      <vt:lpstr>Channel Fading</vt:lpstr>
      <vt:lpstr>Channel Fading</vt:lpstr>
      <vt:lpstr>Channel Fading</vt:lpstr>
      <vt:lpstr>Channel Fading</vt:lpstr>
      <vt:lpstr>Channel Fading</vt:lpstr>
      <vt:lpstr>Channel Fading</vt:lpstr>
      <vt:lpstr>PowerPoint 簡報</vt:lpstr>
      <vt:lpstr>Path Loss</vt:lpstr>
      <vt:lpstr>Outline</vt:lpstr>
      <vt:lpstr>Why Friis’ Formula</vt:lpstr>
      <vt:lpstr>Friis’ Original Formula</vt:lpstr>
      <vt:lpstr>Contemporary Formula</vt:lpstr>
      <vt:lpstr>Contemporary Formula</vt:lpstr>
      <vt:lpstr>Directivities</vt:lpstr>
      <vt:lpstr>Isotropic Radiator</vt:lpstr>
      <vt:lpstr>PowerPoint 簡報</vt:lpstr>
      <vt:lpstr>Channel Fading Summary</vt:lpstr>
      <vt:lpstr>PowerPoint 簡報</vt:lpstr>
      <vt:lpstr>Outline</vt:lpstr>
      <vt:lpstr>PowerPoint 簡報</vt:lpstr>
      <vt:lpstr>RFID Standard</vt:lpstr>
      <vt:lpstr>RFID Reading Frequency</vt:lpstr>
      <vt:lpstr>RFID Reading Frequency</vt:lpstr>
      <vt:lpstr>RFID Setting</vt:lpstr>
      <vt:lpstr>RFID Setting</vt:lpstr>
      <vt:lpstr>RFID Setting</vt:lpstr>
      <vt:lpstr>RFID Setting</vt:lpstr>
      <vt:lpstr>PowerPoint 簡報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UHF EPC</vt:lpstr>
      <vt:lpstr>FM0</vt:lpstr>
      <vt:lpstr>FM0</vt:lpstr>
      <vt:lpstr>MAC Layer</vt:lpstr>
      <vt:lpstr>Query round</vt:lpstr>
      <vt:lpstr>PowerPoint 簡報</vt:lpstr>
      <vt:lpstr>RN16</vt:lpstr>
      <vt:lpstr>Query round</vt:lpstr>
      <vt:lpstr>Query round</vt:lpstr>
      <vt:lpstr>Query round</vt:lpstr>
      <vt:lpstr>Query round</vt:lpstr>
      <vt:lpstr>Query round</vt:lpstr>
      <vt:lpstr>Query round</vt:lpstr>
      <vt:lpstr>Query round</vt:lpstr>
      <vt:lpstr>Query round</vt:lpstr>
      <vt:lpstr>Query round</vt:lpstr>
      <vt:lpstr>Query round</vt:lpstr>
      <vt:lpstr>Related Work </vt:lpstr>
      <vt:lpstr>Related Work </vt:lpstr>
      <vt:lpstr>Related Work </vt:lpstr>
      <vt:lpstr>Reference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Multi-Touch in the Air: Device-Free Finger Tracking and Gesture Recognition via COTS RFID</dc:title>
  <dc:creator>誠發 黃</dc:creator>
  <cp:lastModifiedBy>誠發 黃</cp:lastModifiedBy>
  <cp:revision>826</cp:revision>
  <dcterms:created xsi:type="dcterms:W3CDTF">2018-06-25T02:04:20Z</dcterms:created>
  <dcterms:modified xsi:type="dcterms:W3CDTF">2018-07-20T06:58:37Z</dcterms:modified>
</cp:coreProperties>
</file>